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260" r:id="rId2"/>
    <p:sldId id="389" r:id="rId3"/>
    <p:sldId id="393" r:id="rId4"/>
    <p:sldId id="386" r:id="rId5"/>
    <p:sldId id="384" r:id="rId6"/>
    <p:sldId id="387" r:id="rId7"/>
    <p:sldId id="402" r:id="rId8"/>
    <p:sldId id="403" r:id="rId9"/>
    <p:sldId id="388" r:id="rId10"/>
    <p:sldId id="400" r:id="rId11"/>
    <p:sldId id="404" r:id="rId12"/>
    <p:sldId id="405" r:id="rId13"/>
    <p:sldId id="299" r:id="rId14"/>
    <p:sldId id="399" r:id="rId15"/>
    <p:sldId id="401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A5B0C"/>
    <a:srgbClr val="F29B3C"/>
    <a:srgbClr val="176863"/>
    <a:srgbClr val="004157"/>
    <a:srgbClr val="1F9CD8"/>
    <a:srgbClr val="EB6307"/>
    <a:srgbClr val="C7C7C7"/>
    <a:srgbClr val="B2B2B2"/>
    <a:srgbClr val="A1A1A1"/>
    <a:srgbClr val="C5BC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728" autoAdjust="0"/>
    <p:restoredTop sz="85364" autoAdjust="0"/>
  </p:normalViewPr>
  <p:slideViewPr>
    <p:cSldViewPr snapToGrid="0">
      <p:cViewPr varScale="1">
        <p:scale>
          <a:sx n="94" d="100"/>
          <a:sy n="94" d="100"/>
        </p:scale>
        <p:origin x="1288" y="184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2578" y="3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03E5DC-BB73-4937-98CF-FC529CAAF71B}" type="datetimeFigureOut">
              <a:rPr lang="de-DE" smtClean="0"/>
              <a:pPr/>
              <a:t>10.01.20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419DA0-564B-4FEB-B6BF-699D7C93FE77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1671282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E23939-4631-4929-943B-43B034D191CE}" type="datetimeFigureOut">
              <a:rPr lang="de-DE" smtClean="0"/>
              <a:pPr/>
              <a:t>10.01.20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616DBD-5A8B-4E72-AF40-B62645404ACF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623114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Gespräch</a:t>
            </a:r>
            <a:r>
              <a:rPr lang="en-GB" dirty="0"/>
              <a:t>: </a:t>
            </a:r>
            <a:r>
              <a:rPr lang="en-GB" dirty="0" err="1"/>
              <a:t>Blitzrunde</a:t>
            </a:r>
            <a:endParaRPr lang="en-GB" dirty="0"/>
          </a:p>
          <a:p>
            <a:r>
              <a:rPr lang="en-GB" dirty="0"/>
              <a:t>Role Models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616DBD-5A8B-4E72-AF40-B62645404ACF}" type="slidenum">
              <a:rPr lang="de-DE" smtClean="0"/>
              <a:pPr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885050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Smart Environments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616DBD-5A8B-4E72-AF40-B62645404ACF}" type="slidenum">
              <a:rPr lang="de-DE" smtClean="0"/>
              <a:pPr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558028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Eine open </a:t>
            </a:r>
            <a:r>
              <a:rPr lang="de-DE" dirty="0" err="1"/>
              <a:t>source</a:t>
            </a:r>
            <a:r>
              <a:rPr lang="de-DE" dirty="0"/>
              <a:t> </a:t>
            </a:r>
            <a:r>
              <a:rPr lang="de-DE" dirty="0" err="1"/>
              <a:t>Prototyping</a:t>
            </a:r>
            <a:r>
              <a:rPr lang="de-DE" dirty="0"/>
              <a:t> Plattform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616DBD-5A8B-4E72-AF40-B62645404ACF}" type="slidenum">
              <a:rPr lang="de-DE" smtClean="0"/>
              <a:pPr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275871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Eine open </a:t>
            </a:r>
            <a:r>
              <a:rPr lang="de-DE" dirty="0" err="1"/>
              <a:t>source</a:t>
            </a:r>
            <a:r>
              <a:rPr lang="de-DE" dirty="0"/>
              <a:t> </a:t>
            </a:r>
            <a:r>
              <a:rPr lang="de-DE" dirty="0" err="1"/>
              <a:t>Prototyping</a:t>
            </a:r>
            <a:r>
              <a:rPr lang="de-DE" dirty="0"/>
              <a:t> Plattform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616DBD-5A8B-4E72-AF40-B62645404ACF}" type="slidenum">
              <a:rPr lang="de-DE" smtClean="0"/>
              <a:pPr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779228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616DBD-5A8B-4E72-AF40-B62645404ACF}" type="slidenum">
              <a:rPr lang="de-DE" smtClean="0"/>
              <a:pPr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150051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Startet </a:t>
            </a:r>
            <a:r>
              <a:rPr lang="de-DE" dirty="0" err="1"/>
              <a:t>mBlock</a:t>
            </a:r>
            <a:r>
              <a:rPr lang="de-DE" dirty="0"/>
              <a:t> auf eurem Rechner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616DBD-5A8B-4E72-AF40-B62645404ACF}" type="slidenum">
              <a:rPr lang="de-DE" smtClean="0"/>
              <a:pPr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083296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Eine open </a:t>
            </a:r>
            <a:r>
              <a:rPr lang="de-DE" dirty="0" err="1"/>
              <a:t>source</a:t>
            </a:r>
            <a:r>
              <a:rPr lang="de-DE" dirty="0"/>
              <a:t> </a:t>
            </a:r>
            <a:r>
              <a:rPr lang="de-DE" dirty="0" err="1"/>
              <a:t>Prototyping</a:t>
            </a:r>
            <a:r>
              <a:rPr lang="de-DE" dirty="0"/>
              <a:t> Plattform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616DBD-5A8B-4E72-AF40-B62645404ACF}" type="slidenum">
              <a:rPr lang="de-DE" smtClean="0"/>
              <a:pPr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390854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616DBD-5A8B-4E72-AF40-B62645404ACF}" type="slidenum">
              <a:rPr lang="de-DE" smtClean="0"/>
              <a:pPr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11290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567" y="6047798"/>
            <a:ext cx="12188825" cy="819346"/>
          </a:xfrm>
          <a:prstGeom prst="rect">
            <a:avLst/>
          </a:prstGeom>
          <a:solidFill>
            <a:srgbClr val="C7C7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3175" y="5894826"/>
            <a:ext cx="12188825" cy="143828"/>
          </a:xfrm>
          <a:prstGeom prst="rect">
            <a:avLst/>
          </a:prstGeom>
          <a:solidFill>
            <a:srgbClr val="EA5B0C"/>
          </a:solidFill>
          <a:ln>
            <a:solidFill>
              <a:srgbClr val="EA5B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97280" y="6454145"/>
            <a:ext cx="864334" cy="365125"/>
          </a:xfrm>
        </p:spPr>
        <p:txBody>
          <a:bodyPr/>
          <a:lstStyle/>
          <a:p>
            <a:fld id="{55009064-21D7-415B-B5C1-76EBC4098E5E}" type="datetime1">
              <a:rPr lang="de-DE" smtClean="0"/>
              <a:pPr/>
              <a:t>10.01.20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57894" y="6415395"/>
            <a:ext cx="736833" cy="36512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9" name="Grafik 1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3907" y="6314638"/>
            <a:ext cx="346364" cy="487756"/>
          </a:xfrm>
          <a:prstGeom prst="rect">
            <a:avLst/>
          </a:prstGeom>
        </p:spPr>
      </p:pic>
      <p:pic>
        <p:nvPicPr>
          <p:cNvPr id="20" name="Grafik 1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3438" y="6292796"/>
            <a:ext cx="1160721" cy="355705"/>
          </a:xfrm>
          <a:prstGeom prst="rect">
            <a:avLst/>
          </a:prstGeom>
        </p:spPr>
      </p:pic>
      <p:pic>
        <p:nvPicPr>
          <p:cNvPr id="21" name="Grafik 20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4463" y="6348487"/>
            <a:ext cx="664994" cy="275078"/>
          </a:xfrm>
          <a:prstGeom prst="rect">
            <a:avLst/>
          </a:prstGeom>
        </p:spPr>
      </p:pic>
      <p:pic>
        <p:nvPicPr>
          <p:cNvPr id="22" name="Grafik 21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344" y="6330104"/>
            <a:ext cx="609851" cy="364894"/>
          </a:xfrm>
          <a:prstGeom prst="rect">
            <a:avLst/>
          </a:prstGeom>
        </p:spPr>
      </p:pic>
      <p:pic>
        <p:nvPicPr>
          <p:cNvPr id="24" name="Grafik 23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0314" y="6317665"/>
            <a:ext cx="516752" cy="301658"/>
          </a:xfrm>
          <a:prstGeom prst="rect">
            <a:avLst/>
          </a:prstGeom>
        </p:spPr>
      </p:pic>
      <p:pic>
        <p:nvPicPr>
          <p:cNvPr id="25" name="Grafik 24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5919" y="6173543"/>
            <a:ext cx="561459" cy="561459"/>
          </a:xfrm>
          <a:prstGeom prst="rect">
            <a:avLst/>
          </a:prstGeom>
        </p:spPr>
      </p:pic>
      <p:pic>
        <p:nvPicPr>
          <p:cNvPr id="26" name="Grafik 25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8189" y="6345322"/>
            <a:ext cx="775964" cy="315235"/>
          </a:xfrm>
          <a:prstGeom prst="rect">
            <a:avLst/>
          </a:prstGeom>
        </p:spPr>
      </p:pic>
      <p:pic>
        <p:nvPicPr>
          <p:cNvPr id="28" name="Grafik 27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5131" y="6335604"/>
            <a:ext cx="368150" cy="328705"/>
          </a:xfrm>
          <a:prstGeom prst="rect">
            <a:avLst/>
          </a:prstGeom>
        </p:spPr>
      </p:pic>
      <p:pic>
        <p:nvPicPr>
          <p:cNvPr id="29" name="Grafik 28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029" y="6356406"/>
            <a:ext cx="1828434" cy="330641"/>
          </a:xfrm>
          <a:prstGeom prst="rect">
            <a:avLst/>
          </a:prstGeom>
        </p:spPr>
      </p:pic>
      <p:pic>
        <p:nvPicPr>
          <p:cNvPr id="44034" name="Picture 2" descr="Bildergebnis für offis oldenburg"/>
          <p:cNvPicPr>
            <a:picLocks noChangeAspect="1" noChangeArrowheads="1"/>
          </p:cNvPicPr>
          <p:nvPr userDrawn="1"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50975"/>
          <a:stretch>
            <a:fillRect/>
          </a:stretch>
        </p:blipFill>
        <p:spPr bwMode="auto">
          <a:xfrm>
            <a:off x="7636192" y="6473451"/>
            <a:ext cx="525767" cy="144493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 baseline="0">
                <a:latin typeface="Calibri" panose="020F0502020204030204" pitchFamily="34" charset="0"/>
              </a:defRPr>
            </a:lvl1pPr>
            <a:lvl2pPr marL="384048" indent="-182880">
              <a:buFont typeface="Arial" panose="020B0604020202020204" pitchFamily="34" charset="0"/>
              <a:buChar char="•"/>
              <a:defRPr sz="2000" baseline="0">
                <a:latin typeface="Calibri" panose="020F0502020204030204" pitchFamily="34" charset="0"/>
              </a:defRPr>
            </a:lvl2pPr>
            <a:lvl3pPr marL="566928" indent="-182880">
              <a:buFont typeface="Arial" panose="020B0604020202020204" pitchFamily="34" charset="0"/>
              <a:buChar char="•"/>
              <a:defRPr sz="2000" baseline="0">
                <a:latin typeface="Calibri" panose="020F0502020204030204" pitchFamily="34" charset="0"/>
              </a:defRPr>
            </a:lvl3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 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D9BF5-021F-4DCB-9F14-22F24C8C067B}" type="datetime1">
              <a:rPr lang="de-DE" smtClean="0"/>
              <a:pPr/>
              <a:t>10.01.20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bschnitts-&#10;überschrif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6"/>
          <p:cNvSpPr/>
          <p:nvPr userDrawn="1"/>
        </p:nvSpPr>
        <p:spPr>
          <a:xfrm>
            <a:off x="3175" y="6217920"/>
            <a:ext cx="12188825" cy="640080"/>
          </a:xfrm>
          <a:prstGeom prst="rect">
            <a:avLst/>
          </a:prstGeom>
          <a:solidFill>
            <a:srgbClr val="C7C7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7"/>
          <p:cNvSpPr/>
          <p:nvPr userDrawn="1"/>
        </p:nvSpPr>
        <p:spPr>
          <a:xfrm>
            <a:off x="3175" y="6075580"/>
            <a:ext cx="12188825" cy="143828"/>
          </a:xfrm>
          <a:prstGeom prst="rect">
            <a:avLst/>
          </a:prstGeom>
          <a:solidFill>
            <a:srgbClr val="EA5B0C"/>
          </a:solidFill>
          <a:ln>
            <a:solidFill>
              <a:srgbClr val="EA5B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BEC86-1C83-4C85-9476-D10313A78964}" type="datetime1">
              <a:rPr lang="de-DE" smtClean="0"/>
              <a:pPr/>
              <a:t>10.01.20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‹Nr.›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09095-5EC5-4292-9326-DE87CA5113E7}" type="datetime1">
              <a:rPr lang="de-DE" smtClean="0"/>
              <a:pPr/>
              <a:t>10.01.20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500AB9-BA4D-4484-B722-D10AB1053D03}" type="datetime1">
              <a:rPr lang="de-DE" smtClean="0"/>
              <a:pPr/>
              <a:t>10.01.20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3DDC7-47CD-4D92-99F3-B36962A84F7A}" type="datetime1">
              <a:rPr lang="de-DE" smtClean="0"/>
              <a:pPr/>
              <a:t>10.01.20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6"/>
          <p:cNvSpPr/>
          <p:nvPr userDrawn="1"/>
        </p:nvSpPr>
        <p:spPr>
          <a:xfrm>
            <a:off x="3175" y="6217920"/>
            <a:ext cx="12188825" cy="640080"/>
          </a:xfrm>
          <a:prstGeom prst="rect">
            <a:avLst/>
          </a:prstGeom>
          <a:solidFill>
            <a:srgbClr val="C7C7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7"/>
          <p:cNvSpPr/>
          <p:nvPr userDrawn="1"/>
        </p:nvSpPr>
        <p:spPr>
          <a:xfrm>
            <a:off x="3175" y="6075580"/>
            <a:ext cx="12188825" cy="143828"/>
          </a:xfrm>
          <a:prstGeom prst="rect">
            <a:avLst/>
          </a:prstGeom>
          <a:solidFill>
            <a:srgbClr val="EA5B0C"/>
          </a:solidFill>
          <a:ln>
            <a:solidFill>
              <a:srgbClr val="EA5B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16A77A-A920-4DC0-998E-2771F8494229}" type="datetime1">
              <a:rPr lang="de-DE" smtClean="0"/>
              <a:pPr/>
              <a:t>10.01.20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rgbClr val="C7C7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rgbClr val="EA5B0C"/>
          </a:solidFill>
          <a:ln>
            <a:solidFill>
              <a:srgbClr val="EA5B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1861458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C2E0EA32-AA55-4D9C-9709-B3A28D7EE357}" type="datetime1">
              <a:rPr lang="de-DE" smtClean="0"/>
              <a:pPr/>
              <a:t>10.01.20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rgbClr val="C7C7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rgbClr val="EA5B0C"/>
          </a:solidFill>
          <a:ln>
            <a:solidFill>
              <a:srgbClr val="EA5B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28D99-DE23-4C48-8367-BC1110E4A7F2}" type="datetime1">
              <a:rPr lang="de-DE" smtClean="0"/>
              <a:pPr/>
              <a:t>10.01.20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6"/>
          <p:cNvSpPr/>
          <p:nvPr userDrawn="1"/>
        </p:nvSpPr>
        <p:spPr>
          <a:xfrm>
            <a:off x="3175" y="6217920"/>
            <a:ext cx="12188825" cy="640080"/>
          </a:xfrm>
          <a:prstGeom prst="rect">
            <a:avLst/>
          </a:prstGeom>
          <a:solidFill>
            <a:srgbClr val="C7C7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7"/>
          <p:cNvSpPr/>
          <p:nvPr userDrawn="1"/>
        </p:nvSpPr>
        <p:spPr>
          <a:xfrm>
            <a:off x="3175" y="6075580"/>
            <a:ext cx="12188825" cy="143828"/>
          </a:xfrm>
          <a:prstGeom prst="rect">
            <a:avLst/>
          </a:prstGeom>
          <a:solidFill>
            <a:srgbClr val="EA5B0C"/>
          </a:solidFill>
          <a:ln>
            <a:solidFill>
              <a:srgbClr val="EA5B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 Zweite Ebene</a:t>
            </a:r>
          </a:p>
          <a:p>
            <a:pPr lvl="2"/>
            <a:r>
              <a:rPr lang="de-DE" dirty="0"/>
              <a:t> 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D67527A1-9CA2-41D9-A77F-EAC710A48966}" type="datetime1">
              <a:rPr lang="de-DE" smtClean="0"/>
              <a:pPr/>
              <a:t>10.01.20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0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hyperlink" Target="https://www.makercase.com/#/basicbox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tif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tiff"/><Relationship Id="rId3" Type="http://schemas.openxmlformats.org/officeDocument/2006/relationships/image" Target="../media/image19.tiff"/><Relationship Id="rId7" Type="http://schemas.openxmlformats.org/officeDocument/2006/relationships/image" Target="../media/image23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tiff"/><Relationship Id="rId5" Type="http://schemas.openxmlformats.org/officeDocument/2006/relationships/image" Target="../media/image21.tiff"/><Relationship Id="rId10" Type="http://schemas.openxmlformats.org/officeDocument/2006/relationships/image" Target="../media/image26.tiff"/><Relationship Id="rId4" Type="http://schemas.openxmlformats.org/officeDocument/2006/relationships/image" Target="../media/image20.tiff"/><Relationship Id="rId9" Type="http://schemas.openxmlformats.org/officeDocument/2006/relationships/image" Target="../media/image25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023980" y="1599702"/>
            <a:ext cx="3171579" cy="1545859"/>
          </a:xfrm>
          <a:prstGeom prst="rect">
            <a:avLst/>
          </a:prstGeom>
        </p:spPr>
      </p:pic>
      <p:pic>
        <p:nvPicPr>
          <p:cNvPr id="32769" name="Picture 1" descr="C:\Users\levis\Arbeit\SMILE\smile-svn\Austausch_KB\2017-12-11-InfoV\1-0.png"/>
          <p:cNvPicPr>
            <a:picLocks noChangeAspect="1" noChangeArrowheads="1"/>
          </p:cNvPicPr>
          <p:nvPr/>
        </p:nvPicPr>
        <p:blipFill>
          <a:blip r:embed="rId4"/>
          <a:srcRect l="21636" t="30861"/>
          <a:stretch>
            <a:fillRect/>
          </a:stretch>
        </p:blipFill>
        <p:spPr bwMode="auto">
          <a:xfrm>
            <a:off x="0" y="0"/>
            <a:ext cx="5924039" cy="7392173"/>
          </a:xfrm>
          <a:prstGeom prst="rect">
            <a:avLst/>
          </a:prstGeom>
          <a:noFill/>
        </p:spPr>
      </p:pic>
      <p:sp>
        <p:nvSpPr>
          <p:cNvPr id="6" name="Titel 1">
            <a:extLst>
              <a:ext uri="{FF2B5EF4-FFF2-40B4-BE49-F238E27FC236}">
                <a16:creationId xmlns:a16="http://schemas.microsoft.com/office/drawing/2014/main" id="{E17EF46F-20A7-C14C-B6E2-CF3E45C52972}"/>
              </a:ext>
            </a:extLst>
          </p:cNvPr>
          <p:cNvSpPr txBox="1">
            <a:spLocks/>
          </p:cNvSpPr>
          <p:nvPr/>
        </p:nvSpPr>
        <p:spPr>
          <a:xfrm>
            <a:off x="4895308" y="3558801"/>
            <a:ext cx="7151077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0000" lnSpcReduction="200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8000" kern="12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>
                <a:latin typeface="Walkway UltraExpand Bold" pitchFamily="2" charset="0"/>
              </a:rPr>
              <a:t>Upgrade </a:t>
            </a:r>
            <a:r>
              <a:rPr lang="de-DE" dirty="0" err="1">
                <a:latin typeface="Walkway UltraExpand Bold" pitchFamily="2" charset="0"/>
              </a:rPr>
              <a:t>Your</a:t>
            </a:r>
            <a:r>
              <a:rPr lang="de-DE" dirty="0">
                <a:latin typeface="Walkway UltraExpand Bold" pitchFamily="2" charset="0"/>
              </a:rPr>
              <a:t> </a:t>
            </a:r>
            <a:r>
              <a:rPr lang="de-DE" dirty="0" err="1">
                <a:latin typeface="Walkway UltraExpand Bold" pitchFamily="2" charset="0"/>
              </a:rPr>
              <a:t>Room</a:t>
            </a:r>
            <a:endParaRPr lang="de-DE" dirty="0">
              <a:latin typeface="Walkway UltraExpand 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02999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0057FF-77F8-834A-8251-CA4CA67F3B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Präsentation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4C233E5-E03B-814D-B4AE-3CDE2CE03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E97AA29-0869-CB44-8797-FACB83B1F5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6480" y="286603"/>
            <a:ext cx="5760720" cy="5760720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6A187937-74FF-594E-9EA2-BBB25B571606}"/>
              </a:ext>
            </a:extLst>
          </p:cNvPr>
          <p:cNvSpPr txBox="1"/>
          <p:nvPr/>
        </p:nvSpPr>
        <p:spPr>
          <a:xfrm>
            <a:off x="7477298" y="974095"/>
            <a:ext cx="30590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/>
              <a:t>Mein </a:t>
            </a:r>
            <a:r>
              <a:rPr lang="en-GB" sz="2000" b="1" dirty="0" err="1"/>
              <a:t>smartes</a:t>
            </a:r>
            <a:r>
              <a:rPr lang="en-GB" sz="2000" b="1" dirty="0"/>
              <a:t> Zimmer</a:t>
            </a:r>
          </a:p>
        </p:txBody>
      </p:sp>
    </p:spTree>
    <p:extLst>
      <p:ext uri="{BB962C8B-B14F-4D97-AF65-F5344CB8AC3E}">
        <p14:creationId xmlns:p14="http://schemas.microsoft.com/office/powerpoint/2010/main" val="18394027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F07C06B-7644-074B-9833-AD1B97D8CC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3185" y="276260"/>
            <a:ext cx="10058400" cy="1450757"/>
          </a:xfrm>
        </p:spPr>
        <p:txBody>
          <a:bodyPr/>
          <a:lstStyle/>
          <a:p>
            <a:r>
              <a:rPr lang="de-DE" dirty="0" err="1"/>
              <a:t>mBlock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B73C73A-EE92-B04D-B868-FAEC35723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9DC5049A-919B-E24E-A64D-FC996D0985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pPr marL="231775" indent="-231775">
              <a:buFont typeface="Arial" panose="020B0604020202020204" pitchFamily="34" charset="0"/>
              <a:buChar char="•"/>
            </a:pPr>
            <a:r>
              <a:rPr lang="de-DE" dirty="0"/>
              <a:t>über „Bearbeiten“ im Menü gehen, dann „</a:t>
            </a:r>
            <a:r>
              <a:rPr lang="de-DE" dirty="0" err="1"/>
              <a:t>Arduino</a:t>
            </a:r>
            <a:r>
              <a:rPr lang="de-DE" dirty="0"/>
              <a:t>-Modus“ auswählen</a:t>
            </a:r>
          </a:p>
          <a:p>
            <a:endParaRPr lang="de-DE" dirty="0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EBDB3D7C-2E4D-4948-A9BD-91FD45A878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4639" y="691013"/>
            <a:ext cx="6475314" cy="4136089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DB973A66-2000-ED4F-8200-857702BA0C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3239" y="2083168"/>
            <a:ext cx="3676131" cy="2205679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821B851F-FDF2-9D40-9584-E5815353F2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0535" y="568181"/>
            <a:ext cx="789414" cy="1009415"/>
          </a:xfrm>
          <a:prstGeom prst="rect">
            <a:avLst/>
          </a:prstGeom>
        </p:spPr>
      </p:pic>
      <p:sp>
        <p:nvSpPr>
          <p:cNvPr id="3" name="Pfeil nach rechts 2">
            <a:extLst>
              <a:ext uri="{FF2B5EF4-FFF2-40B4-BE49-F238E27FC236}">
                <a16:creationId xmlns:a16="http://schemas.microsoft.com/office/drawing/2014/main" id="{6719EFFD-7EEF-8848-BB00-F38589967EEA}"/>
              </a:ext>
            </a:extLst>
          </p:cNvPr>
          <p:cNvSpPr/>
          <p:nvPr/>
        </p:nvSpPr>
        <p:spPr>
          <a:xfrm>
            <a:off x="4831307" y="2988860"/>
            <a:ext cx="559559" cy="3138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096660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F07C06B-7644-074B-9833-AD1B97D8C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mBlock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B73C73A-EE92-B04D-B868-FAEC35723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9DC5049A-919B-E24E-A64D-FC996D0985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6B3401E4-0886-374F-A1BC-49D322775B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1239" y="1139572"/>
            <a:ext cx="8094896" cy="4538214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61F578E3-560A-1240-B60F-B916DCAB7EAB}"/>
              </a:ext>
            </a:extLst>
          </p:cNvPr>
          <p:cNvSpPr/>
          <p:nvPr/>
        </p:nvSpPr>
        <p:spPr>
          <a:xfrm>
            <a:off x="5565326" y="1589568"/>
            <a:ext cx="3241430" cy="398623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A2CA15DB-CDFC-F749-8CB3-79CB7C36EBAB}"/>
              </a:ext>
            </a:extLst>
          </p:cNvPr>
          <p:cNvSpPr txBox="1"/>
          <p:nvPr/>
        </p:nvSpPr>
        <p:spPr>
          <a:xfrm>
            <a:off x="5943553" y="3857414"/>
            <a:ext cx="2484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solidFill>
                  <a:srgbClr val="FF0000"/>
                </a:solidFill>
              </a:rPr>
              <a:t>Programmierbereich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4E80F0EC-5BDA-DE4E-80D3-F1D61168116C}"/>
              </a:ext>
            </a:extLst>
          </p:cNvPr>
          <p:cNvSpPr txBox="1"/>
          <p:nvPr/>
        </p:nvSpPr>
        <p:spPr>
          <a:xfrm>
            <a:off x="4165794" y="4805992"/>
            <a:ext cx="9781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solidFill>
                  <a:srgbClr val="FF0000"/>
                </a:solidFill>
              </a:rPr>
              <a:t>Block-</a:t>
            </a:r>
          </a:p>
          <a:p>
            <a:r>
              <a:rPr lang="de-DE" b="1" dirty="0">
                <a:solidFill>
                  <a:srgbClr val="FF0000"/>
                </a:solidFill>
              </a:rPr>
              <a:t>Palette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9632929F-208F-5442-911E-B94419CC08CC}"/>
              </a:ext>
            </a:extLst>
          </p:cNvPr>
          <p:cNvSpPr txBox="1"/>
          <p:nvPr/>
        </p:nvSpPr>
        <p:spPr>
          <a:xfrm>
            <a:off x="10400843" y="2267163"/>
            <a:ext cx="11576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solidFill>
                  <a:srgbClr val="FF0000"/>
                </a:solidFill>
              </a:rPr>
              <a:t>Arduino-</a:t>
            </a:r>
          </a:p>
          <a:p>
            <a:r>
              <a:rPr lang="de-DE" b="1" dirty="0">
                <a:solidFill>
                  <a:srgbClr val="FF0000"/>
                </a:solidFill>
              </a:rPr>
              <a:t>Bereich</a:t>
            </a:r>
          </a:p>
        </p:txBody>
      </p:sp>
    </p:spTree>
    <p:extLst>
      <p:ext uri="{BB962C8B-B14F-4D97-AF65-F5344CB8AC3E}">
        <p14:creationId xmlns:p14="http://schemas.microsoft.com/office/powerpoint/2010/main" val="17706026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896246" cy="1450757"/>
          </a:xfrm>
        </p:spPr>
        <p:txBody>
          <a:bodyPr/>
          <a:lstStyle/>
          <a:p>
            <a:r>
              <a:rPr lang="de-DE" dirty="0"/>
              <a:t>Übung: Das erste Programm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097280" y="1841933"/>
            <a:ext cx="10492208" cy="4367233"/>
          </a:xfrm>
        </p:spPr>
        <p:txBody>
          <a:bodyPr>
            <a:normAutofit/>
          </a:bodyPr>
          <a:lstStyle/>
          <a:p>
            <a:pPr marL="274638" indent="-274638">
              <a:buFont typeface="Arial" panose="020B0604020202020204" pitchFamily="34" charset="0"/>
              <a:buChar char="•"/>
            </a:pPr>
            <a:r>
              <a:rPr lang="de-DE" dirty="0"/>
              <a:t>Verbindet den Arduino und das Notebook über das Kabel</a:t>
            </a:r>
          </a:p>
          <a:p>
            <a:pPr marL="274638" indent="-274638">
              <a:buFont typeface="Arial" panose="020B0604020202020204" pitchFamily="34" charset="0"/>
              <a:buChar char="•"/>
            </a:pPr>
            <a:r>
              <a:rPr lang="de-DE" dirty="0"/>
              <a:t>Verbindet mBlock und den Arduino über (im Menü) „Verbinden“ -&gt; „serieller Port“ -&gt; „Com2“. Die Zahl hinter „</a:t>
            </a:r>
            <a:r>
              <a:rPr lang="de-DE" dirty="0" err="1"/>
              <a:t>Com</a:t>
            </a:r>
            <a:r>
              <a:rPr lang="de-DE" dirty="0"/>
              <a:t>“ kann unterschiedlich sein, das ist egal</a:t>
            </a:r>
          </a:p>
          <a:p>
            <a:pPr marL="274638" indent="-274638">
              <a:buFont typeface="Arial" panose="020B0604020202020204" pitchFamily="34" charset="0"/>
              <a:buChar char="•"/>
            </a:pPr>
            <a:r>
              <a:rPr lang="de-DE" dirty="0"/>
              <a:t>Erstellt ein erstes </a:t>
            </a:r>
            <a:r>
              <a:rPr lang="de-DE" dirty="0" err="1"/>
              <a:t>Arduino</a:t>
            </a:r>
            <a:r>
              <a:rPr lang="de-DE" dirty="0"/>
              <a:t> Programm</a:t>
            </a:r>
          </a:p>
          <a:p>
            <a:pPr marL="274638" indent="-274638">
              <a:buFont typeface="Arial" panose="020B0604020202020204" pitchFamily="34" charset="0"/>
              <a:buChar char="•"/>
            </a:pPr>
            <a:r>
              <a:rPr lang="de-DE" dirty="0"/>
              <a:t>- siehe Anweisungen auf den Karten</a:t>
            </a:r>
          </a:p>
          <a:p>
            <a:pPr marL="274638" indent="-274638">
              <a:buFont typeface="Arial" panose="020B0604020202020204" pitchFamily="34" charset="0"/>
              <a:buChar char="•"/>
            </a:pPr>
            <a:r>
              <a:rPr lang="de-DE" dirty="0"/>
              <a:t>Ladet es in den </a:t>
            </a:r>
            <a:r>
              <a:rPr lang="de-DE" dirty="0" err="1"/>
              <a:t>Arduino</a:t>
            </a:r>
            <a:r>
              <a:rPr lang="de-DE" dirty="0"/>
              <a:t> hoch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AAA98-22AC-41C1-93F4-361D646F55AA}" type="slidenum">
              <a:rPr lang="de-DE" smtClean="0"/>
              <a:t>13</a:t>
            </a:fld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7EC24E23-C1E1-564F-901B-AEEDA36D4F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3384" y="3249346"/>
            <a:ext cx="4673031" cy="2619825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1BD3EDF7-DE97-AD41-B124-BDB09F559397}"/>
              </a:ext>
            </a:extLst>
          </p:cNvPr>
          <p:cNvSpPr/>
          <p:nvPr/>
        </p:nvSpPr>
        <p:spPr>
          <a:xfrm>
            <a:off x="9346019" y="3519377"/>
            <a:ext cx="478465" cy="1913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584445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428388-C7D7-5848-8C61-55F4676DB0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Box Designer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1027ED5-1D7C-6D4B-9429-6A1B38CE9B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037346"/>
            <a:ext cx="10058400" cy="3831747"/>
          </a:xfrm>
        </p:spPr>
        <p:txBody>
          <a:bodyPr/>
          <a:lstStyle/>
          <a:p>
            <a:r>
              <a:rPr lang="de-DE" dirty="0"/>
              <a:t>Box unter </a:t>
            </a:r>
            <a:r>
              <a:rPr lang="de-DE" dirty="0">
                <a:hlinkClick r:id="rId2"/>
              </a:rPr>
              <a:t>https://www.makercase.com/#/basicbox</a:t>
            </a:r>
            <a:r>
              <a:rPr lang="de-DE" dirty="0"/>
              <a:t> erstellen</a:t>
            </a:r>
          </a:p>
          <a:p>
            <a:r>
              <a:rPr lang="de-DE" dirty="0"/>
              <a:t>In </a:t>
            </a:r>
            <a:r>
              <a:rPr lang="de-DE" dirty="0" err="1"/>
              <a:t>Inkscape</a:t>
            </a:r>
            <a:r>
              <a:rPr lang="de-DE" dirty="0"/>
              <a:t> weiter bearbeiten und individualisieren</a:t>
            </a:r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FB4B6E4-75CE-9C4B-9A05-EEFB26DCDA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de-DE" smtClean="0"/>
              <a:pPr/>
              <a:t>14</a:t>
            </a:fld>
            <a:endParaRPr 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5B8C224-CB6A-DF47-A509-F8135BBEFD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0667" y="2951240"/>
            <a:ext cx="7061198" cy="3026228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0914BD77-A6F0-6D47-ABCD-1D96B4000196}"/>
              </a:ext>
            </a:extLst>
          </p:cNvPr>
          <p:cNvSpPr/>
          <p:nvPr/>
        </p:nvSpPr>
        <p:spPr>
          <a:xfrm>
            <a:off x="9403042" y="4173641"/>
            <a:ext cx="230685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X: 169,000</a:t>
            </a:r>
          </a:p>
          <a:p>
            <a:r>
              <a:rPr lang="en-GB" dirty="0"/>
              <a:t>Y: 144,382</a:t>
            </a:r>
          </a:p>
        </p:txBody>
      </p:sp>
      <p:cxnSp>
        <p:nvCxnSpPr>
          <p:cNvPr id="9" name="Gerade Verbindung 8">
            <a:extLst>
              <a:ext uri="{FF2B5EF4-FFF2-40B4-BE49-F238E27FC236}">
                <a16:creationId xmlns:a16="http://schemas.microsoft.com/office/drawing/2014/main" id="{25C2EA77-5DF6-5A4B-AEEF-31444429AA13}"/>
              </a:ext>
            </a:extLst>
          </p:cNvPr>
          <p:cNvCxnSpPr>
            <a:cxnSpLocks/>
          </p:cNvCxnSpPr>
          <p:nvPr/>
        </p:nvCxnSpPr>
        <p:spPr>
          <a:xfrm>
            <a:off x="5706534" y="4464354"/>
            <a:ext cx="38608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hteck 13">
            <a:extLst>
              <a:ext uri="{FF2B5EF4-FFF2-40B4-BE49-F238E27FC236}">
                <a16:creationId xmlns:a16="http://schemas.microsoft.com/office/drawing/2014/main" id="{C8E0B4A4-2A3F-3D49-917C-B4798F8DC5FB}"/>
              </a:ext>
            </a:extLst>
          </p:cNvPr>
          <p:cNvSpPr/>
          <p:nvPr/>
        </p:nvSpPr>
        <p:spPr>
          <a:xfrm>
            <a:off x="4877499" y="3672748"/>
            <a:ext cx="20441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err="1"/>
              <a:t>Abstand</a:t>
            </a:r>
            <a:r>
              <a:rPr lang="en-GB" dirty="0"/>
              <a:t>: 21,54 </a:t>
            </a:r>
            <a:r>
              <a:rPr lang="en-GB" dirty="0" err="1"/>
              <a:t>px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314753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0057FF-77F8-834A-8251-CA4CA67F3B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Präsentation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4C233E5-E03B-814D-B4AE-3CDE2CE03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E97AA29-0869-CB44-8797-FACB83B1F5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6480" y="286603"/>
            <a:ext cx="5760720" cy="5760720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6A187937-74FF-594E-9EA2-BBB25B571606}"/>
              </a:ext>
            </a:extLst>
          </p:cNvPr>
          <p:cNvSpPr txBox="1"/>
          <p:nvPr/>
        </p:nvSpPr>
        <p:spPr>
          <a:xfrm>
            <a:off x="7477298" y="974095"/>
            <a:ext cx="30590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/>
              <a:t>Mein </a:t>
            </a:r>
            <a:r>
              <a:rPr lang="en-GB" sz="2000" b="1" dirty="0" err="1"/>
              <a:t>smartes</a:t>
            </a:r>
            <a:r>
              <a:rPr lang="en-GB" sz="2000" b="1" dirty="0"/>
              <a:t> Zimmer</a:t>
            </a:r>
          </a:p>
        </p:txBody>
      </p:sp>
    </p:spTree>
    <p:extLst>
      <p:ext uri="{BB962C8B-B14F-4D97-AF65-F5344CB8AC3E}">
        <p14:creationId xmlns:p14="http://schemas.microsoft.com/office/powerpoint/2010/main" val="36935539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1235B6D-BA9A-074B-A3AB-2EB45F4B0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329736"/>
            <a:ext cx="10058400" cy="1450757"/>
          </a:xfrm>
        </p:spPr>
        <p:txBody>
          <a:bodyPr/>
          <a:lstStyle/>
          <a:p>
            <a:r>
              <a:rPr lang="en-GB" dirty="0" err="1"/>
              <a:t>Fragebogen</a:t>
            </a:r>
            <a:endParaRPr lang="en-GB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386C2E9-796F-4D49-BC7E-A7D5359F2E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5CCC820-1598-164E-A288-A4542373B3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7589" y="1255530"/>
            <a:ext cx="4468091" cy="4468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0707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A98F8F-9E7D-B442-9C79-60FF9AF7D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Was sind intelligente Umgebungen?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2687203-6FC6-1C40-948C-B90A340C44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3200" dirty="0"/>
              <a:t>Anwendungen, die Menschen im Alltag unterstützen, indem sie </a:t>
            </a:r>
            <a:r>
              <a:rPr lang="de-DE" sz="3200" b="1" dirty="0">
                <a:solidFill>
                  <a:srgbClr val="EA5B0C"/>
                </a:solidFill>
              </a:rPr>
              <a:t>selbstständig und vorausschauend handeln</a:t>
            </a:r>
            <a:r>
              <a:rPr lang="de-DE" sz="3200" dirty="0"/>
              <a:t>. </a:t>
            </a:r>
          </a:p>
          <a:p>
            <a:r>
              <a:rPr lang="de-DE" sz="3200" b="1" dirty="0">
                <a:solidFill>
                  <a:srgbClr val="EA5B0C"/>
                </a:solidFill>
              </a:rPr>
              <a:t>- Sensoren zur Erfassung von Situationen </a:t>
            </a:r>
          </a:p>
          <a:p>
            <a:r>
              <a:rPr lang="de-DE" sz="3200" b="1" dirty="0">
                <a:solidFill>
                  <a:srgbClr val="EA5B0C"/>
                </a:solidFill>
              </a:rPr>
              <a:t>- Aktoren, die aktiv in die Umgebung eingreifen</a:t>
            </a:r>
            <a:endParaRPr lang="en-GB" sz="320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8E622A3-5FA2-2049-A3C0-4213C2432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2748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4772A6E-9EA9-E44D-88EA-D011F1304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Was machen wir?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8DC76544-8CAA-BE48-8B0A-8B038F17D0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244437"/>
            <a:ext cx="10058400" cy="3208713"/>
          </a:xfrm>
        </p:spPr>
        <p:txBody>
          <a:bodyPr>
            <a:normAutofit/>
          </a:bodyPr>
          <a:lstStyle/>
          <a:p>
            <a:pPr marL="473075" indent="-457200">
              <a:buFont typeface="Wingdings" pitchFamily="2" charset="2"/>
              <a:buChar char="v"/>
            </a:pPr>
            <a:r>
              <a:rPr lang="de-DE" sz="2800" dirty="0"/>
              <a:t>Wie wollt ihr eurer Zimmer intelligent gestalten und erweitern?</a:t>
            </a:r>
          </a:p>
          <a:p>
            <a:pPr marL="411163" indent="-395288">
              <a:buFont typeface="Wingdings" pitchFamily="2" charset="2"/>
              <a:buChar char="v"/>
            </a:pPr>
            <a:r>
              <a:rPr lang="de-DE" sz="2800" dirty="0"/>
              <a:t>Was könnte ein intelligentes System alles für euch erledigen? </a:t>
            </a:r>
          </a:p>
          <a:p>
            <a:pPr marL="703771" lvl="1" indent="-395288">
              <a:buFont typeface="Wingdings" pitchFamily="2" charset="2"/>
              <a:buChar char="v"/>
            </a:pPr>
            <a:r>
              <a:rPr lang="de-DE" sz="2800" dirty="0"/>
              <a:t>Vielleicht braucht ihr eine Alarmanlage, um das Zimmer vor Eindringlingen zu schützen?</a:t>
            </a:r>
          </a:p>
          <a:p>
            <a:pPr marL="703771" lvl="1" indent="-395288">
              <a:buFont typeface="Wingdings" pitchFamily="2" charset="2"/>
              <a:buChar char="v"/>
            </a:pPr>
            <a:r>
              <a:rPr lang="de-DE" sz="2800" dirty="0"/>
              <a:t>Oder möchtet ihr vielleicht je nach Tageszeit ein anderes stimmungsvolles Licht? </a:t>
            </a:r>
            <a:endParaRPr lang="en-GB" sz="280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EB6B157-51A9-4644-AA75-D08D261A2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99452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el 20">
            <a:extLst>
              <a:ext uri="{FF2B5EF4-FFF2-40B4-BE49-F238E27FC236}">
                <a16:creationId xmlns:a16="http://schemas.microsoft.com/office/drawing/2014/main" id="{76B8AF43-6191-A144-BCEE-D60D71D0F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058400" cy="1450757"/>
          </a:xfrm>
        </p:spPr>
        <p:txBody>
          <a:bodyPr/>
          <a:lstStyle/>
          <a:p>
            <a:r>
              <a:rPr lang="de-DE" dirty="0"/>
              <a:t>Nutzerzentrierter Designprozess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25DB033-5835-D246-80F6-392AD15C7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5</a:t>
            </a:fld>
            <a:endParaRPr lang="en-US" dirty="0"/>
          </a:p>
        </p:txBody>
      </p:sp>
      <p:grpSp>
        <p:nvGrpSpPr>
          <p:cNvPr id="5" name="Group 22">
            <a:extLst>
              <a:ext uri="{FF2B5EF4-FFF2-40B4-BE49-F238E27FC236}">
                <a16:creationId xmlns:a16="http://schemas.microsoft.com/office/drawing/2014/main" id="{02AA8DFE-4886-9042-9FBC-CA49054C6C6D}"/>
              </a:ext>
            </a:extLst>
          </p:cNvPr>
          <p:cNvGrpSpPr>
            <a:grpSpLocks/>
          </p:cNvGrpSpPr>
          <p:nvPr/>
        </p:nvGrpSpPr>
        <p:grpSpPr bwMode="auto">
          <a:xfrm>
            <a:off x="1152496" y="1542905"/>
            <a:ext cx="9684837" cy="4396138"/>
            <a:chOff x="190500" y="1066800"/>
            <a:chExt cx="8763000" cy="4419600"/>
          </a:xfrm>
          <a:solidFill>
            <a:srgbClr val="176863"/>
          </a:solidFill>
        </p:grpSpPr>
        <p:grpSp>
          <p:nvGrpSpPr>
            <p:cNvPr id="6" name="Group 20">
              <a:extLst>
                <a:ext uri="{FF2B5EF4-FFF2-40B4-BE49-F238E27FC236}">
                  <a16:creationId xmlns:a16="http://schemas.microsoft.com/office/drawing/2014/main" id="{91DEC782-4658-D34A-9D14-410B3511EC3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0500" y="1447800"/>
              <a:ext cx="8763000" cy="4038600"/>
              <a:chOff x="228600" y="1066800"/>
              <a:chExt cx="8763000" cy="4038600"/>
            </a:xfrm>
            <a:grpFill/>
          </p:grpSpPr>
          <p:sp>
            <p:nvSpPr>
              <p:cNvPr id="8" name="Round Same Side Corner Rectangle 5">
                <a:extLst>
                  <a:ext uri="{FF2B5EF4-FFF2-40B4-BE49-F238E27FC236}">
                    <a16:creationId xmlns:a16="http://schemas.microsoft.com/office/drawing/2014/main" id="{648E9241-A27E-3848-8593-04D8758ED812}"/>
                  </a:ext>
                </a:extLst>
              </p:cNvPr>
              <p:cNvSpPr/>
              <p:nvPr/>
            </p:nvSpPr>
            <p:spPr bwMode="auto">
              <a:xfrm>
                <a:off x="3124589" y="4495350"/>
                <a:ext cx="3048687" cy="533250"/>
              </a:xfrm>
              <a:prstGeom prst="round2SameRect">
                <a:avLst/>
              </a:prstGeom>
              <a:grpFill/>
              <a:ln w="9525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de-DE" sz="2700" kern="0" dirty="0">
                    <a:solidFill>
                      <a:srgbClr val="FFFFFF"/>
                    </a:solidFill>
                    <a:latin typeface="Verdana" pitchFamily="-110" charset="0"/>
                    <a:ea typeface="ＭＳ Ｐゴシック" pitchFamily="-110" charset="-128"/>
                    <a:cs typeface="ＭＳ Ｐゴシック" pitchFamily="-110" charset="-128"/>
                  </a:rPr>
                  <a:t>Design</a:t>
                </a:r>
              </a:p>
            </p:txBody>
          </p:sp>
          <p:sp>
            <p:nvSpPr>
              <p:cNvPr id="9" name="Round Same Side Corner Rectangle 6">
                <a:extLst>
                  <a:ext uri="{FF2B5EF4-FFF2-40B4-BE49-F238E27FC236}">
                    <a16:creationId xmlns:a16="http://schemas.microsoft.com/office/drawing/2014/main" id="{15C1665F-7078-8C4A-8EC5-C7BEBE3C1A3E}"/>
                  </a:ext>
                </a:extLst>
              </p:cNvPr>
              <p:cNvSpPr/>
              <p:nvPr/>
            </p:nvSpPr>
            <p:spPr bwMode="auto">
              <a:xfrm>
                <a:off x="3124589" y="1068349"/>
                <a:ext cx="3048687" cy="531801"/>
              </a:xfrm>
              <a:prstGeom prst="round2SameRect">
                <a:avLst/>
              </a:prstGeom>
              <a:grpFill/>
              <a:ln w="9525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de-DE" sz="2700" kern="0" dirty="0">
                    <a:solidFill>
                      <a:srgbClr val="FFFFFF"/>
                    </a:solidFill>
                    <a:latin typeface="Verdana" pitchFamily="-110" charset="0"/>
                    <a:ea typeface="ＭＳ Ｐゴシック" pitchFamily="-110" charset="-128"/>
                    <a:cs typeface="ＭＳ Ｐゴシック" pitchFamily="-110" charset="-128"/>
                  </a:rPr>
                  <a:t>Nutzungskontext</a:t>
                </a:r>
              </a:p>
            </p:txBody>
          </p:sp>
          <p:sp>
            <p:nvSpPr>
              <p:cNvPr id="10" name="Round Same Side Corner Rectangle 7">
                <a:extLst>
                  <a:ext uri="{FF2B5EF4-FFF2-40B4-BE49-F238E27FC236}">
                    <a16:creationId xmlns:a16="http://schemas.microsoft.com/office/drawing/2014/main" id="{3CCE67F6-E7BC-904B-8AD8-20BC75F9D018}"/>
                  </a:ext>
                </a:extLst>
              </p:cNvPr>
              <p:cNvSpPr/>
              <p:nvPr/>
            </p:nvSpPr>
            <p:spPr bwMode="auto">
              <a:xfrm>
                <a:off x="5942913" y="2820249"/>
                <a:ext cx="3048687" cy="533250"/>
              </a:xfrm>
              <a:prstGeom prst="round2SameRect">
                <a:avLst/>
              </a:prstGeom>
              <a:grpFill/>
              <a:ln w="9525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de-DE" sz="2700" kern="0" dirty="0">
                    <a:solidFill>
                      <a:srgbClr val="FFFFFF"/>
                    </a:solidFill>
                    <a:latin typeface="Verdana" pitchFamily="-110" charset="0"/>
                    <a:ea typeface="ＭＳ Ｐゴシック" pitchFamily="-110" charset="-128"/>
                    <a:cs typeface="ＭＳ Ｐゴシック" pitchFamily="-110" charset="-128"/>
                  </a:rPr>
                  <a:t>Anforderungen</a:t>
                </a:r>
              </a:p>
            </p:txBody>
          </p:sp>
          <p:sp>
            <p:nvSpPr>
              <p:cNvPr id="11" name="Round Same Side Corner Rectangle 8">
                <a:extLst>
                  <a:ext uri="{FF2B5EF4-FFF2-40B4-BE49-F238E27FC236}">
                    <a16:creationId xmlns:a16="http://schemas.microsoft.com/office/drawing/2014/main" id="{D48BC5BB-E07D-1945-BC80-72FC55E19F95}"/>
                  </a:ext>
                </a:extLst>
              </p:cNvPr>
              <p:cNvSpPr/>
              <p:nvPr/>
            </p:nvSpPr>
            <p:spPr bwMode="auto">
              <a:xfrm>
                <a:off x="228600" y="2820249"/>
                <a:ext cx="3048687" cy="533250"/>
              </a:xfrm>
              <a:prstGeom prst="round2SameRect">
                <a:avLst/>
              </a:prstGeom>
              <a:grpFill/>
              <a:ln w="9525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de-DE" sz="2700" kern="0" dirty="0">
                    <a:solidFill>
                      <a:srgbClr val="FFFFFF"/>
                    </a:solidFill>
                    <a:latin typeface="Verdana" pitchFamily="-110" charset="0"/>
                    <a:ea typeface="ＭＳ Ｐゴシック" pitchFamily="-110" charset="-128"/>
                    <a:cs typeface="ＭＳ Ｐゴシック" pitchFamily="-110" charset="-128"/>
                  </a:rPr>
                  <a:t>Evaluation</a:t>
                </a:r>
              </a:p>
            </p:txBody>
          </p:sp>
          <p:sp>
            <p:nvSpPr>
              <p:cNvPr id="12" name="Bent Arrow 9">
                <a:extLst>
                  <a:ext uri="{FF2B5EF4-FFF2-40B4-BE49-F238E27FC236}">
                    <a16:creationId xmlns:a16="http://schemas.microsoft.com/office/drawing/2014/main" id="{FD41D0C8-6E61-F64F-AA27-8B745498C54C}"/>
                  </a:ext>
                </a:extLst>
              </p:cNvPr>
              <p:cNvSpPr/>
              <p:nvPr/>
            </p:nvSpPr>
            <p:spPr bwMode="auto">
              <a:xfrm>
                <a:off x="1675278" y="1068349"/>
                <a:ext cx="1449311" cy="1751900"/>
              </a:xfrm>
              <a:prstGeom prst="bentArrow">
                <a:avLst>
                  <a:gd name="adj1" fmla="val 13356"/>
                  <a:gd name="adj2" fmla="val 23836"/>
                  <a:gd name="adj3" fmla="val 13356"/>
                  <a:gd name="adj4" fmla="val 58499"/>
                </a:avLst>
              </a:prstGeom>
              <a:grpFill/>
              <a:ln w="9525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de-DE" kern="0" dirty="0">
                  <a:solidFill>
                    <a:sysClr val="windowText" lastClr="000000"/>
                  </a:solidFill>
                  <a:latin typeface="Verdana" pitchFamily="-110" charset="0"/>
                  <a:ea typeface="ＭＳ Ｐゴシック" pitchFamily="-110" charset="-128"/>
                  <a:cs typeface="ＭＳ Ｐゴシック" pitchFamily="-110" charset="-128"/>
                </a:endParaRPr>
              </a:p>
            </p:txBody>
          </p:sp>
          <p:sp>
            <p:nvSpPr>
              <p:cNvPr id="13" name="Bent Arrow 10">
                <a:extLst>
                  <a:ext uri="{FF2B5EF4-FFF2-40B4-BE49-F238E27FC236}">
                    <a16:creationId xmlns:a16="http://schemas.microsoft.com/office/drawing/2014/main" id="{12EC86FC-57DE-7740-8ADD-3D3DF4D7D9C7}"/>
                  </a:ext>
                </a:extLst>
              </p:cNvPr>
              <p:cNvSpPr/>
              <p:nvPr/>
            </p:nvSpPr>
            <p:spPr bwMode="auto">
              <a:xfrm rot="5400000">
                <a:off x="6287113" y="1182013"/>
                <a:ext cx="1524400" cy="1752073"/>
              </a:xfrm>
              <a:prstGeom prst="bentArrow">
                <a:avLst>
                  <a:gd name="adj1" fmla="val 13356"/>
                  <a:gd name="adj2" fmla="val 23836"/>
                  <a:gd name="adj3" fmla="val 13356"/>
                  <a:gd name="adj4" fmla="val 58499"/>
                </a:avLst>
              </a:prstGeom>
              <a:grpFill/>
              <a:ln w="9525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de-DE" kern="0">
                  <a:solidFill>
                    <a:sysClr val="windowText" lastClr="000000"/>
                  </a:solidFill>
                  <a:latin typeface="Verdana" pitchFamily="-110" charset="0"/>
                  <a:ea typeface="ＭＳ Ｐゴシック" pitchFamily="-110" charset="-128"/>
                  <a:cs typeface="ＭＳ Ｐゴシック" pitchFamily="-110" charset="-128"/>
                </a:endParaRPr>
              </a:p>
            </p:txBody>
          </p:sp>
          <p:sp>
            <p:nvSpPr>
              <p:cNvPr id="14" name="Bent Arrow 11">
                <a:extLst>
                  <a:ext uri="{FF2B5EF4-FFF2-40B4-BE49-F238E27FC236}">
                    <a16:creationId xmlns:a16="http://schemas.microsoft.com/office/drawing/2014/main" id="{CD0F841B-7862-6740-B8F3-4F471868686C}"/>
                  </a:ext>
                </a:extLst>
              </p:cNvPr>
              <p:cNvSpPr/>
              <p:nvPr/>
            </p:nvSpPr>
            <p:spPr bwMode="auto">
              <a:xfrm rot="10800000">
                <a:off x="6173276" y="3353499"/>
                <a:ext cx="1447995" cy="1751901"/>
              </a:xfrm>
              <a:prstGeom prst="bentArrow">
                <a:avLst>
                  <a:gd name="adj1" fmla="val 13356"/>
                  <a:gd name="adj2" fmla="val 23836"/>
                  <a:gd name="adj3" fmla="val 13356"/>
                  <a:gd name="adj4" fmla="val 58499"/>
                </a:avLst>
              </a:prstGeom>
              <a:grpFill/>
              <a:ln w="9525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de-DE" kern="0">
                  <a:solidFill>
                    <a:sysClr val="windowText" lastClr="000000"/>
                  </a:solidFill>
                  <a:latin typeface="Verdana" pitchFamily="-110" charset="0"/>
                  <a:ea typeface="ＭＳ Ｐゴシック" pitchFamily="-110" charset="-128"/>
                  <a:cs typeface="ＭＳ Ｐゴシック" pitchFamily="-110" charset="-128"/>
                </a:endParaRPr>
              </a:p>
            </p:txBody>
          </p:sp>
          <p:sp>
            <p:nvSpPr>
              <p:cNvPr id="15" name="Bent Arrow 12">
                <a:extLst>
                  <a:ext uri="{FF2B5EF4-FFF2-40B4-BE49-F238E27FC236}">
                    <a16:creationId xmlns:a16="http://schemas.microsoft.com/office/drawing/2014/main" id="{E52F82D8-9908-204F-84E5-AD8D7626A7EA}"/>
                  </a:ext>
                </a:extLst>
              </p:cNvPr>
              <p:cNvSpPr/>
              <p:nvPr/>
            </p:nvSpPr>
            <p:spPr bwMode="auto">
              <a:xfrm rot="16200000">
                <a:off x="1487802" y="3238213"/>
                <a:ext cx="1521502" cy="1752074"/>
              </a:xfrm>
              <a:prstGeom prst="bentArrow">
                <a:avLst>
                  <a:gd name="adj1" fmla="val 13356"/>
                  <a:gd name="adj2" fmla="val 23836"/>
                  <a:gd name="adj3" fmla="val 13356"/>
                  <a:gd name="adj4" fmla="val 58499"/>
                </a:avLst>
              </a:prstGeom>
              <a:grpFill/>
              <a:ln w="9525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de-DE" kern="0">
                  <a:solidFill>
                    <a:sysClr val="windowText" lastClr="000000"/>
                  </a:solidFill>
                  <a:latin typeface="Verdana" pitchFamily="-110" charset="0"/>
                  <a:ea typeface="ＭＳ Ｐゴシック" pitchFamily="-110" charset="-128"/>
                  <a:cs typeface="ＭＳ Ｐゴシック" pitchFamily="-110" charset="-128"/>
                </a:endParaRPr>
              </a:p>
            </p:txBody>
          </p:sp>
          <p:sp>
            <p:nvSpPr>
              <p:cNvPr id="16" name="Oval 35">
                <a:extLst>
                  <a:ext uri="{FF2B5EF4-FFF2-40B4-BE49-F238E27FC236}">
                    <a16:creationId xmlns:a16="http://schemas.microsoft.com/office/drawing/2014/main" id="{63FB221F-60C6-A241-9C34-4A08D93845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28668" y="2362349"/>
                <a:ext cx="2439213" cy="1370801"/>
              </a:xfrm>
              <a:prstGeom prst="ellipse">
                <a:avLst/>
              </a:prstGeom>
              <a:grpFill/>
              <a:ln w="9525">
                <a:solidFill>
                  <a:srgbClr val="D5D5D5"/>
                </a:solidFill>
                <a:round/>
                <a:headEnd/>
                <a:tailEnd/>
              </a:ln>
              <a:effectLst>
                <a:outerShdw blurRad="63500" dist="20000" dir="5400000" rotWithShape="0">
                  <a:srgbClr val="000000">
                    <a:alpha val="37999"/>
                  </a:srgbClr>
                </a:outerShdw>
              </a:effectLst>
            </p:spPr>
            <p:txBody>
              <a:bodyPr wrap="none" anchor="ctr"/>
              <a:lstStyle>
                <a:lvl1pPr>
                  <a:spcAft>
                    <a:spcPct val="40000"/>
                  </a:spcAft>
                  <a:buClr>
                    <a:schemeClr val="tx2"/>
                  </a:buClr>
                  <a:buFont typeface="Wingdings" charset="2"/>
                  <a:defRPr u="sng">
                    <a:solidFill>
                      <a:schemeClr val="tx1"/>
                    </a:solidFill>
                    <a:latin typeface="Frutiger LT Com 55 Roman" charset="0"/>
                    <a:ea typeface="MS PGothic" charset="-128"/>
                  </a:defRPr>
                </a:lvl1pPr>
                <a:lvl2pPr marL="742950" indent="-285750">
                  <a:spcAft>
                    <a:spcPct val="40000"/>
                  </a:spcAft>
                  <a:buClr>
                    <a:srgbClr val="FFC000"/>
                  </a:buClr>
                  <a:buFont typeface="Wingdings" charset="2"/>
                  <a:buChar char="n"/>
                  <a:defRPr>
                    <a:solidFill>
                      <a:schemeClr val="tx1"/>
                    </a:solidFill>
                    <a:latin typeface="Frutiger LT Com 55 Roman" charset="0"/>
                    <a:ea typeface="MS PGothic" charset="-128"/>
                  </a:defRPr>
                </a:lvl2pPr>
                <a:lvl3pPr marL="1143000" indent="-228600">
                  <a:spcAft>
                    <a:spcPct val="40000"/>
                  </a:spcAft>
                  <a:buClr>
                    <a:schemeClr val="bg2"/>
                  </a:buClr>
                  <a:buFont typeface="Wingdings" charset="2"/>
                  <a:buChar char="n"/>
                  <a:defRPr>
                    <a:solidFill>
                      <a:schemeClr val="tx1"/>
                    </a:solidFill>
                    <a:latin typeface="Frutiger LT Com 55 Roman" charset="0"/>
                    <a:ea typeface="MS PGothic" charset="-128"/>
                  </a:defRPr>
                </a:lvl3pPr>
                <a:lvl4pPr marL="1600200" indent="-228600">
                  <a:spcAft>
                    <a:spcPct val="40000"/>
                  </a:spcAft>
                  <a:buClr>
                    <a:schemeClr val="bg2"/>
                  </a:buClr>
                  <a:buFont typeface="Wingdings" charset="2"/>
                  <a:buChar char="n"/>
                  <a:defRPr>
                    <a:solidFill>
                      <a:schemeClr val="tx1"/>
                    </a:solidFill>
                    <a:latin typeface="Frutiger LT Com 55 Roman" charset="0"/>
                    <a:ea typeface="MS PGothic" charset="-128"/>
                  </a:defRPr>
                </a:lvl4pPr>
                <a:lvl5pPr marL="2057400" indent="-228600">
                  <a:spcAft>
                    <a:spcPct val="40000"/>
                  </a:spcAft>
                  <a:buClr>
                    <a:schemeClr val="bg2"/>
                  </a:buClr>
                  <a:buFont typeface="Wingdings" charset="2"/>
                  <a:buChar char="n"/>
                  <a:defRPr>
                    <a:solidFill>
                      <a:schemeClr val="tx1"/>
                    </a:solidFill>
                    <a:latin typeface="Frutiger LT Com 55 Roman" charset="0"/>
                    <a:ea typeface="MS PGothic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charset="2"/>
                  <a:buChar char="n"/>
                  <a:defRPr>
                    <a:solidFill>
                      <a:schemeClr val="tx1"/>
                    </a:solidFill>
                    <a:latin typeface="Frutiger LT Com 55 Roman" charset="0"/>
                    <a:ea typeface="MS PGothic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charset="2"/>
                  <a:buChar char="n"/>
                  <a:defRPr>
                    <a:solidFill>
                      <a:schemeClr val="tx1"/>
                    </a:solidFill>
                    <a:latin typeface="Frutiger LT Com 55 Roman" charset="0"/>
                    <a:ea typeface="MS PGothic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charset="2"/>
                  <a:buChar char="n"/>
                  <a:defRPr>
                    <a:solidFill>
                      <a:schemeClr val="tx1"/>
                    </a:solidFill>
                    <a:latin typeface="Frutiger LT Com 55 Roman" charset="0"/>
                    <a:ea typeface="MS PGothic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charset="2"/>
                  <a:buChar char="n"/>
                  <a:defRPr>
                    <a:solidFill>
                      <a:schemeClr val="tx1"/>
                    </a:solidFill>
                    <a:latin typeface="Frutiger LT Com 55 Roman" charset="0"/>
                    <a:ea typeface="MS PGothic" charset="-128"/>
                  </a:defRPr>
                </a:lvl9pPr>
              </a:lstStyle>
              <a:p>
                <a:pPr algn="ctr" eaLnBrk="1" hangingPunct="1">
                  <a:spcAft>
                    <a:spcPct val="0"/>
                  </a:spcAft>
                  <a:buClrTx/>
                  <a:buFontTx/>
                  <a:buNone/>
                  <a:defRPr/>
                </a:pPr>
                <a:r>
                  <a:rPr lang="de-DE" altLang="de-DE" sz="2300" u="none" dirty="0">
                    <a:solidFill>
                      <a:schemeClr val="bg1"/>
                    </a:solidFill>
                    <a:latin typeface="Arial" charset="0"/>
                  </a:rPr>
                  <a:t>System erfüllt</a:t>
                </a:r>
                <a:br>
                  <a:rPr lang="de-DE" altLang="de-DE" sz="2300" u="none" dirty="0">
                    <a:solidFill>
                      <a:schemeClr val="bg1"/>
                    </a:solidFill>
                    <a:latin typeface="Arial" charset="0"/>
                  </a:rPr>
                </a:br>
                <a:r>
                  <a:rPr lang="de-DE" altLang="de-DE" sz="2300" u="none" dirty="0">
                    <a:solidFill>
                      <a:schemeClr val="bg1"/>
                    </a:solidFill>
                    <a:latin typeface="Arial" charset="0"/>
                  </a:rPr>
                  <a:t>Anforderungen </a:t>
                </a:r>
                <a:br>
                  <a:rPr lang="de-DE" altLang="de-DE" sz="2300" u="none" dirty="0">
                    <a:solidFill>
                      <a:schemeClr val="bg1"/>
                    </a:solidFill>
                    <a:latin typeface="Arial" charset="0"/>
                  </a:rPr>
                </a:br>
                <a:r>
                  <a:rPr lang="de-DE" altLang="de-DE" sz="2300" u="none" dirty="0">
                    <a:solidFill>
                      <a:schemeClr val="bg1"/>
                    </a:solidFill>
                    <a:latin typeface="Arial" charset="0"/>
                  </a:rPr>
                  <a:t>zufriedenstellend</a:t>
                </a:r>
              </a:p>
            </p:txBody>
          </p:sp>
          <p:sp>
            <p:nvSpPr>
              <p:cNvPr id="17" name="U-Turn Arrow 19">
                <a:extLst>
                  <a:ext uri="{FF2B5EF4-FFF2-40B4-BE49-F238E27FC236}">
                    <a16:creationId xmlns:a16="http://schemas.microsoft.com/office/drawing/2014/main" id="{01B4A72A-0D38-2C49-97BF-F02DF3B0D924}"/>
                  </a:ext>
                </a:extLst>
              </p:cNvPr>
              <p:cNvSpPr/>
              <p:nvPr/>
            </p:nvSpPr>
            <p:spPr bwMode="auto">
              <a:xfrm>
                <a:off x="2819194" y="2056601"/>
                <a:ext cx="1142599" cy="763648"/>
              </a:xfrm>
              <a:prstGeom prst="uturnArrow">
                <a:avLst>
                  <a:gd name="adj1" fmla="val 25000"/>
                  <a:gd name="adj2" fmla="val 25000"/>
                  <a:gd name="adj3" fmla="val 25000"/>
                  <a:gd name="adj4" fmla="val 43750"/>
                  <a:gd name="adj5" fmla="val 64676"/>
                </a:avLst>
              </a:prstGeom>
              <a:grpFill/>
              <a:ln w="9525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de-DE" kern="0">
                  <a:solidFill>
                    <a:sysClr val="windowText" lastClr="000000"/>
                  </a:solidFill>
                  <a:latin typeface="Verdana" pitchFamily="-110" charset="0"/>
                  <a:ea typeface="ＭＳ Ｐゴシック" pitchFamily="-110" charset="-128"/>
                  <a:cs typeface="ＭＳ Ｐゴシック" pitchFamily="-110" charset="-128"/>
                </a:endParaRPr>
              </a:p>
            </p:txBody>
          </p:sp>
        </p:grpSp>
        <p:sp>
          <p:nvSpPr>
            <p:cNvPr id="7" name="Down Arrow 21">
              <a:extLst>
                <a:ext uri="{FF2B5EF4-FFF2-40B4-BE49-F238E27FC236}">
                  <a16:creationId xmlns:a16="http://schemas.microsoft.com/office/drawing/2014/main" id="{1B33ACB3-0460-2D46-B25F-CA82B73242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9960" y="1066800"/>
              <a:ext cx="456777" cy="381099"/>
            </a:xfrm>
            <a:prstGeom prst="downArrow">
              <a:avLst>
                <a:gd name="adj1" fmla="val 50000"/>
                <a:gd name="adj2" fmla="val 50000"/>
              </a:avLst>
            </a:prstGeom>
            <a:grpFill/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de-DE" kern="0">
                <a:solidFill>
                  <a:sysClr val="windowText" lastClr="000000"/>
                </a:solidFill>
                <a:ea typeface="ＭＳ Ｐゴシック" charset="0"/>
                <a:cs typeface="ＭＳ Ｐゴシック" charset="0"/>
              </a:endParaRPr>
            </a:p>
          </p:txBody>
        </p:sp>
      </p:grpSp>
      <p:pic>
        <p:nvPicPr>
          <p:cNvPr id="18" name="Picture 16">
            <a:extLst>
              <a:ext uri="{FF2B5EF4-FFF2-40B4-BE49-F238E27FC236}">
                <a16:creationId xmlns:a16="http://schemas.microsoft.com/office/drawing/2014/main" id="{BB77EB6E-D039-7140-98B4-78FD6E7285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6278" y="1375375"/>
            <a:ext cx="1514475" cy="13223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Picture 17">
            <a:extLst>
              <a:ext uri="{FF2B5EF4-FFF2-40B4-BE49-F238E27FC236}">
                <a16:creationId xmlns:a16="http://schemas.microsoft.com/office/drawing/2014/main" id="{131CBA7B-9BF5-D24F-A1E4-027A1C17FF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6681" y="4479823"/>
            <a:ext cx="1974851" cy="15382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Picture 20">
            <a:extLst>
              <a:ext uri="{FF2B5EF4-FFF2-40B4-BE49-F238E27FC236}">
                <a16:creationId xmlns:a16="http://schemas.microsoft.com/office/drawing/2014/main" id="{C79E3CEA-38EE-FC4C-8737-D425478FC5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641" y="4400705"/>
            <a:ext cx="1746251" cy="11049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331002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el 20">
            <a:extLst>
              <a:ext uri="{FF2B5EF4-FFF2-40B4-BE49-F238E27FC236}">
                <a16:creationId xmlns:a16="http://schemas.microsoft.com/office/drawing/2014/main" id="{76B8AF43-6191-A144-BCEE-D60D71D0F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058400" cy="1450757"/>
          </a:xfrm>
        </p:spPr>
        <p:txBody>
          <a:bodyPr/>
          <a:lstStyle/>
          <a:p>
            <a:r>
              <a:rPr lang="de-DE" dirty="0"/>
              <a:t>Nutzerzentrierter Designprozess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25DB033-5835-D246-80F6-392AD15C7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6</a:t>
            </a:fld>
            <a:endParaRPr lang="en-US" dirty="0"/>
          </a:p>
        </p:txBody>
      </p:sp>
      <p:grpSp>
        <p:nvGrpSpPr>
          <p:cNvPr id="5" name="Group 22">
            <a:extLst>
              <a:ext uri="{FF2B5EF4-FFF2-40B4-BE49-F238E27FC236}">
                <a16:creationId xmlns:a16="http://schemas.microsoft.com/office/drawing/2014/main" id="{02AA8DFE-4886-9042-9FBC-CA49054C6C6D}"/>
              </a:ext>
            </a:extLst>
          </p:cNvPr>
          <p:cNvGrpSpPr>
            <a:grpSpLocks/>
          </p:cNvGrpSpPr>
          <p:nvPr/>
        </p:nvGrpSpPr>
        <p:grpSpPr bwMode="auto">
          <a:xfrm>
            <a:off x="1152496" y="1542905"/>
            <a:ext cx="9684837" cy="4396138"/>
            <a:chOff x="190500" y="1066800"/>
            <a:chExt cx="8763000" cy="4419600"/>
          </a:xfrm>
          <a:solidFill>
            <a:srgbClr val="176863"/>
          </a:solidFill>
        </p:grpSpPr>
        <p:grpSp>
          <p:nvGrpSpPr>
            <p:cNvPr id="6" name="Group 20">
              <a:extLst>
                <a:ext uri="{FF2B5EF4-FFF2-40B4-BE49-F238E27FC236}">
                  <a16:creationId xmlns:a16="http://schemas.microsoft.com/office/drawing/2014/main" id="{91DEC782-4658-D34A-9D14-410B3511EC3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0500" y="1447800"/>
              <a:ext cx="8763000" cy="4038600"/>
              <a:chOff x="228600" y="1066800"/>
              <a:chExt cx="8763000" cy="4038600"/>
            </a:xfrm>
            <a:grpFill/>
          </p:grpSpPr>
          <p:sp>
            <p:nvSpPr>
              <p:cNvPr id="8" name="Round Same Side Corner Rectangle 5">
                <a:extLst>
                  <a:ext uri="{FF2B5EF4-FFF2-40B4-BE49-F238E27FC236}">
                    <a16:creationId xmlns:a16="http://schemas.microsoft.com/office/drawing/2014/main" id="{648E9241-A27E-3848-8593-04D8758ED812}"/>
                  </a:ext>
                </a:extLst>
              </p:cNvPr>
              <p:cNvSpPr/>
              <p:nvPr/>
            </p:nvSpPr>
            <p:spPr bwMode="auto">
              <a:xfrm>
                <a:off x="3124589" y="4495350"/>
                <a:ext cx="3048687" cy="533250"/>
              </a:xfrm>
              <a:prstGeom prst="round2SameRect">
                <a:avLst/>
              </a:prstGeom>
              <a:grpFill/>
              <a:ln w="9525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de-DE" sz="2700" kern="0" dirty="0">
                    <a:solidFill>
                      <a:srgbClr val="FFFFFF"/>
                    </a:solidFill>
                    <a:latin typeface="Verdana" pitchFamily="-110" charset="0"/>
                    <a:ea typeface="ＭＳ Ｐゴシック" pitchFamily="-110" charset="-128"/>
                    <a:cs typeface="ＭＳ Ｐゴシック" pitchFamily="-110" charset="-128"/>
                  </a:rPr>
                  <a:t>Design</a:t>
                </a:r>
              </a:p>
            </p:txBody>
          </p:sp>
          <p:sp>
            <p:nvSpPr>
              <p:cNvPr id="9" name="Round Same Side Corner Rectangle 6">
                <a:extLst>
                  <a:ext uri="{FF2B5EF4-FFF2-40B4-BE49-F238E27FC236}">
                    <a16:creationId xmlns:a16="http://schemas.microsoft.com/office/drawing/2014/main" id="{15C1665F-7078-8C4A-8EC5-C7BEBE3C1A3E}"/>
                  </a:ext>
                </a:extLst>
              </p:cNvPr>
              <p:cNvSpPr/>
              <p:nvPr/>
            </p:nvSpPr>
            <p:spPr bwMode="auto">
              <a:xfrm>
                <a:off x="3124589" y="1068349"/>
                <a:ext cx="3048687" cy="531801"/>
              </a:xfrm>
              <a:prstGeom prst="round2SameRect">
                <a:avLst/>
              </a:prstGeom>
              <a:grpFill/>
              <a:ln w="9525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de-DE" sz="2700" kern="0" dirty="0">
                    <a:solidFill>
                      <a:srgbClr val="FFFFFF"/>
                    </a:solidFill>
                    <a:latin typeface="Verdana" pitchFamily="-110" charset="0"/>
                    <a:ea typeface="ＭＳ Ｐゴシック" pitchFamily="-110" charset="-128"/>
                    <a:cs typeface="ＭＳ Ｐゴシック" pitchFamily="-110" charset="-128"/>
                  </a:rPr>
                  <a:t>Nutzungskontext</a:t>
                </a:r>
              </a:p>
            </p:txBody>
          </p:sp>
          <p:sp>
            <p:nvSpPr>
              <p:cNvPr id="10" name="Round Same Side Corner Rectangle 7">
                <a:extLst>
                  <a:ext uri="{FF2B5EF4-FFF2-40B4-BE49-F238E27FC236}">
                    <a16:creationId xmlns:a16="http://schemas.microsoft.com/office/drawing/2014/main" id="{3CCE67F6-E7BC-904B-8AD8-20BC75F9D018}"/>
                  </a:ext>
                </a:extLst>
              </p:cNvPr>
              <p:cNvSpPr/>
              <p:nvPr/>
            </p:nvSpPr>
            <p:spPr bwMode="auto">
              <a:xfrm>
                <a:off x="5942913" y="2820249"/>
                <a:ext cx="3048687" cy="533250"/>
              </a:xfrm>
              <a:prstGeom prst="round2SameRect">
                <a:avLst/>
              </a:prstGeom>
              <a:grpFill/>
              <a:ln w="9525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de-DE" sz="2700" kern="0" dirty="0">
                    <a:solidFill>
                      <a:srgbClr val="FFFFFF"/>
                    </a:solidFill>
                    <a:latin typeface="Verdana" pitchFamily="-110" charset="0"/>
                    <a:ea typeface="ＭＳ Ｐゴシック" pitchFamily="-110" charset="-128"/>
                    <a:cs typeface="ＭＳ Ｐゴシック" pitchFamily="-110" charset="-128"/>
                  </a:rPr>
                  <a:t>Anforderungen</a:t>
                </a:r>
              </a:p>
            </p:txBody>
          </p:sp>
          <p:sp>
            <p:nvSpPr>
              <p:cNvPr id="11" name="Round Same Side Corner Rectangle 8">
                <a:extLst>
                  <a:ext uri="{FF2B5EF4-FFF2-40B4-BE49-F238E27FC236}">
                    <a16:creationId xmlns:a16="http://schemas.microsoft.com/office/drawing/2014/main" id="{D48BC5BB-E07D-1945-BC80-72FC55E19F95}"/>
                  </a:ext>
                </a:extLst>
              </p:cNvPr>
              <p:cNvSpPr/>
              <p:nvPr/>
            </p:nvSpPr>
            <p:spPr bwMode="auto">
              <a:xfrm>
                <a:off x="228600" y="2820249"/>
                <a:ext cx="3048687" cy="533250"/>
              </a:xfrm>
              <a:prstGeom prst="round2SameRect">
                <a:avLst/>
              </a:prstGeom>
              <a:grpFill/>
              <a:ln w="9525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de-DE" sz="2700" kern="0" dirty="0">
                    <a:solidFill>
                      <a:srgbClr val="FFFFFF"/>
                    </a:solidFill>
                    <a:latin typeface="Verdana" pitchFamily="-110" charset="0"/>
                    <a:ea typeface="ＭＳ Ｐゴシック" pitchFamily="-110" charset="-128"/>
                    <a:cs typeface="ＭＳ Ｐゴシック" pitchFamily="-110" charset="-128"/>
                  </a:rPr>
                  <a:t>Evaluation</a:t>
                </a:r>
              </a:p>
            </p:txBody>
          </p:sp>
          <p:sp>
            <p:nvSpPr>
              <p:cNvPr id="12" name="Bent Arrow 9">
                <a:extLst>
                  <a:ext uri="{FF2B5EF4-FFF2-40B4-BE49-F238E27FC236}">
                    <a16:creationId xmlns:a16="http://schemas.microsoft.com/office/drawing/2014/main" id="{FD41D0C8-6E61-F64F-AA27-8B745498C54C}"/>
                  </a:ext>
                </a:extLst>
              </p:cNvPr>
              <p:cNvSpPr/>
              <p:nvPr/>
            </p:nvSpPr>
            <p:spPr bwMode="auto">
              <a:xfrm>
                <a:off x="1675278" y="1068349"/>
                <a:ext cx="1449311" cy="1751900"/>
              </a:xfrm>
              <a:prstGeom prst="bentArrow">
                <a:avLst>
                  <a:gd name="adj1" fmla="val 13356"/>
                  <a:gd name="adj2" fmla="val 23836"/>
                  <a:gd name="adj3" fmla="val 13356"/>
                  <a:gd name="adj4" fmla="val 58499"/>
                </a:avLst>
              </a:prstGeom>
              <a:grpFill/>
              <a:ln w="9525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de-DE" kern="0" dirty="0">
                  <a:solidFill>
                    <a:sysClr val="windowText" lastClr="000000"/>
                  </a:solidFill>
                  <a:latin typeface="Verdana" pitchFamily="-110" charset="0"/>
                  <a:ea typeface="ＭＳ Ｐゴシック" pitchFamily="-110" charset="-128"/>
                  <a:cs typeface="ＭＳ Ｐゴシック" pitchFamily="-110" charset="-128"/>
                </a:endParaRPr>
              </a:p>
            </p:txBody>
          </p:sp>
          <p:sp>
            <p:nvSpPr>
              <p:cNvPr id="13" name="Bent Arrow 10">
                <a:extLst>
                  <a:ext uri="{FF2B5EF4-FFF2-40B4-BE49-F238E27FC236}">
                    <a16:creationId xmlns:a16="http://schemas.microsoft.com/office/drawing/2014/main" id="{12EC86FC-57DE-7740-8ADD-3D3DF4D7D9C7}"/>
                  </a:ext>
                </a:extLst>
              </p:cNvPr>
              <p:cNvSpPr/>
              <p:nvPr/>
            </p:nvSpPr>
            <p:spPr bwMode="auto">
              <a:xfrm rot="5400000">
                <a:off x="6287113" y="1182013"/>
                <a:ext cx="1524400" cy="1752073"/>
              </a:xfrm>
              <a:prstGeom prst="bentArrow">
                <a:avLst>
                  <a:gd name="adj1" fmla="val 13356"/>
                  <a:gd name="adj2" fmla="val 23836"/>
                  <a:gd name="adj3" fmla="val 13356"/>
                  <a:gd name="adj4" fmla="val 58499"/>
                </a:avLst>
              </a:prstGeom>
              <a:grpFill/>
              <a:ln w="9525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de-DE" kern="0">
                  <a:solidFill>
                    <a:sysClr val="windowText" lastClr="000000"/>
                  </a:solidFill>
                  <a:latin typeface="Verdana" pitchFamily="-110" charset="0"/>
                  <a:ea typeface="ＭＳ Ｐゴシック" pitchFamily="-110" charset="-128"/>
                  <a:cs typeface="ＭＳ Ｐゴシック" pitchFamily="-110" charset="-128"/>
                </a:endParaRPr>
              </a:p>
            </p:txBody>
          </p:sp>
          <p:sp>
            <p:nvSpPr>
              <p:cNvPr id="14" name="Bent Arrow 11">
                <a:extLst>
                  <a:ext uri="{FF2B5EF4-FFF2-40B4-BE49-F238E27FC236}">
                    <a16:creationId xmlns:a16="http://schemas.microsoft.com/office/drawing/2014/main" id="{CD0F841B-7862-6740-B8F3-4F471868686C}"/>
                  </a:ext>
                </a:extLst>
              </p:cNvPr>
              <p:cNvSpPr/>
              <p:nvPr/>
            </p:nvSpPr>
            <p:spPr bwMode="auto">
              <a:xfrm rot="10800000">
                <a:off x="6173276" y="3353499"/>
                <a:ext cx="1447995" cy="1751901"/>
              </a:xfrm>
              <a:prstGeom prst="bentArrow">
                <a:avLst>
                  <a:gd name="adj1" fmla="val 13356"/>
                  <a:gd name="adj2" fmla="val 23836"/>
                  <a:gd name="adj3" fmla="val 13356"/>
                  <a:gd name="adj4" fmla="val 58499"/>
                </a:avLst>
              </a:prstGeom>
              <a:grpFill/>
              <a:ln w="9525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de-DE" kern="0">
                  <a:solidFill>
                    <a:sysClr val="windowText" lastClr="000000"/>
                  </a:solidFill>
                  <a:latin typeface="Verdana" pitchFamily="-110" charset="0"/>
                  <a:ea typeface="ＭＳ Ｐゴシック" pitchFamily="-110" charset="-128"/>
                  <a:cs typeface="ＭＳ Ｐゴシック" pitchFamily="-110" charset="-128"/>
                </a:endParaRPr>
              </a:p>
            </p:txBody>
          </p:sp>
          <p:sp>
            <p:nvSpPr>
              <p:cNvPr id="15" name="Bent Arrow 12">
                <a:extLst>
                  <a:ext uri="{FF2B5EF4-FFF2-40B4-BE49-F238E27FC236}">
                    <a16:creationId xmlns:a16="http://schemas.microsoft.com/office/drawing/2014/main" id="{E52F82D8-9908-204F-84E5-AD8D7626A7EA}"/>
                  </a:ext>
                </a:extLst>
              </p:cNvPr>
              <p:cNvSpPr/>
              <p:nvPr/>
            </p:nvSpPr>
            <p:spPr bwMode="auto">
              <a:xfrm rot="16200000">
                <a:off x="1487802" y="3238213"/>
                <a:ext cx="1521502" cy="1752074"/>
              </a:xfrm>
              <a:prstGeom prst="bentArrow">
                <a:avLst>
                  <a:gd name="adj1" fmla="val 13356"/>
                  <a:gd name="adj2" fmla="val 23836"/>
                  <a:gd name="adj3" fmla="val 13356"/>
                  <a:gd name="adj4" fmla="val 58499"/>
                </a:avLst>
              </a:prstGeom>
              <a:grpFill/>
              <a:ln w="9525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de-DE" kern="0">
                  <a:solidFill>
                    <a:sysClr val="windowText" lastClr="000000"/>
                  </a:solidFill>
                  <a:latin typeface="Verdana" pitchFamily="-110" charset="0"/>
                  <a:ea typeface="ＭＳ Ｐゴシック" pitchFamily="-110" charset="-128"/>
                  <a:cs typeface="ＭＳ Ｐゴシック" pitchFamily="-110" charset="-128"/>
                </a:endParaRPr>
              </a:p>
            </p:txBody>
          </p:sp>
          <p:sp>
            <p:nvSpPr>
              <p:cNvPr id="16" name="Oval 35">
                <a:extLst>
                  <a:ext uri="{FF2B5EF4-FFF2-40B4-BE49-F238E27FC236}">
                    <a16:creationId xmlns:a16="http://schemas.microsoft.com/office/drawing/2014/main" id="{63FB221F-60C6-A241-9C34-4A08D93845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28668" y="2362349"/>
                <a:ext cx="2439213" cy="1370801"/>
              </a:xfrm>
              <a:prstGeom prst="ellipse">
                <a:avLst/>
              </a:prstGeom>
              <a:grpFill/>
              <a:ln w="9525">
                <a:solidFill>
                  <a:srgbClr val="D5D5D5"/>
                </a:solidFill>
                <a:round/>
                <a:headEnd/>
                <a:tailEnd/>
              </a:ln>
              <a:effectLst>
                <a:outerShdw blurRad="63500" dist="20000" dir="5400000" rotWithShape="0">
                  <a:srgbClr val="000000">
                    <a:alpha val="37999"/>
                  </a:srgbClr>
                </a:outerShdw>
              </a:effectLst>
            </p:spPr>
            <p:txBody>
              <a:bodyPr wrap="none" anchor="ctr"/>
              <a:lstStyle>
                <a:lvl1pPr>
                  <a:spcAft>
                    <a:spcPct val="40000"/>
                  </a:spcAft>
                  <a:buClr>
                    <a:schemeClr val="tx2"/>
                  </a:buClr>
                  <a:buFont typeface="Wingdings" charset="2"/>
                  <a:defRPr u="sng">
                    <a:solidFill>
                      <a:schemeClr val="tx1"/>
                    </a:solidFill>
                    <a:latin typeface="Frutiger LT Com 55 Roman" charset="0"/>
                    <a:ea typeface="MS PGothic" charset="-128"/>
                  </a:defRPr>
                </a:lvl1pPr>
                <a:lvl2pPr marL="742950" indent="-285750">
                  <a:spcAft>
                    <a:spcPct val="40000"/>
                  </a:spcAft>
                  <a:buClr>
                    <a:srgbClr val="FFC000"/>
                  </a:buClr>
                  <a:buFont typeface="Wingdings" charset="2"/>
                  <a:buChar char="n"/>
                  <a:defRPr>
                    <a:solidFill>
                      <a:schemeClr val="tx1"/>
                    </a:solidFill>
                    <a:latin typeface="Frutiger LT Com 55 Roman" charset="0"/>
                    <a:ea typeface="MS PGothic" charset="-128"/>
                  </a:defRPr>
                </a:lvl2pPr>
                <a:lvl3pPr marL="1143000" indent="-228600">
                  <a:spcAft>
                    <a:spcPct val="40000"/>
                  </a:spcAft>
                  <a:buClr>
                    <a:schemeClr val="bg2"/>
                  </a:buClr>
                  <a:buFont typeface="Wingdings" charset="2"/>
                  <a:buChar char="n"/>
                  <a:defRPr>
                    <a:solidFill>
                      <a:schemeClr val="tx1"/>
                    </a:solidFill>
                    <a:latin typeface="Frutiger LT Com 55 Roman" charset="0"/>
                    <a:ea typeface="MS PGothic" charset="-128"/>
                  </a:defRPr>
                </a:lvl3pPr>
                <a:lvl4pPr marL="1600200" indent="-228600">
                  <a:spcAft>
                    <a:spcPct val="40000"/>
                  </a:spcAft>
                  <a:buClr>
                    <a:schemeClr val="bg2"/>
                  </a:buClr>
                  <a:buFont typeface="Wingdings" charset="2"/>
                  <a:buChar char="n"/>
                  <a:defRPr>
                    <a:solidFill>
                      <a:schemeClr val="tx1"/>
                    </a:solidFill>
                    <a:latin typeface="Frutiger LT Com 55 Roman" charset="0"/>
                    <a:ea typeface="MS PGothic" charset="-128"/>
                  </a:defRPr>
                </a:lvl4pPr>
                <a:lvl5pPr marL="2057400" indent="-228600">
                  <a:spcAft>
                    <a:spcPct val="40000"/>
                  </a:spcAft>
                  <a:buClr>
                    <a:schemeClr val="bg2"/>
                  </a:buClr>
                  <a:buFont typeface="Wingdings" charset="2"/>
                  <a:buChar char="n"/>
                  <a:defRPr>
                    <a:solidFill>
                      <a:schemeClr val="tx1"/>
                    </a:solidFill>
                    <a:latin typeface="Frutiger LT Com 55 Roman" charset="0"/>
                    <a:ea typeface="MS PGothic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charset="2"/>
                  <a:buChar char="n"/>
                  <a:defRPr>
                    <a:solidFill>
                      <a:schemeClr val="tx1"/>
                    </a:solidFill>
                    <a:latin typeface="Frutiger LT Com 55 Roman" charset="0"/>
                    <a:ea typeface="MS PGothic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charset="2"/>
                  <a:buChar char="n"/>
                  <a:defRPr>
                    <a:solidFill>
                      <a:schemeClr val="tx1"/>
                    </a:solidFill>
                    <a:latin typeface="Frutiger LT Com 55 Roman" charset="0"/>
                    <a:ea typeface="MS PGothic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charset="2"/>
                  <a:buChar char="n"/>
                  <a:defRPr>
                    <a:solidFill>
                      <a:schemeClr val="tx1"/>
                    </a:solidFill>
                    <a:latin typeface="Frutiger LT Com 55 Roman" charset="0"/>
                    <a:ea typeface="MS PGothic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charset="2"/>
                  <a:buChar char="n"/>
                  <a:defRPr>
                    <a:solidFill>
                      <a:schemeClr val="tx1"/>
                    </a:solidFill>
                    <a:latin typeface="Frutiger LT Com 55 Roman" charset="0"/>
                    <a:ea typeface="MS PGothic" charset="-128"/>
                  </a:defRPr>
                </a:lvl9pPr>
              </a:lstStyle>
              <a:p>
                <a:pPr algn="ctr" eaLnBrk="1" hangingPunct="1">
                  <a:spcAft>
                    <a:spcPct val="0"/>
                  </a:spcAft>
                  <a:buClrTx/>
                  <a:buFontTx/>
                  <a:buNone/>
                  <a:defRPr/>
                </a:pPr>
                <a:r>
                  <a:rPr lang="de-DE" altLang="de-DE" sz="2300" u="none" dirty="0">
                    <a:solidFill>
                      <a:schemeClr val="bg1"/>
                    </a:solidFill>
                    <a:latin typeface="Arial" charset="0"/>
                  </a:rPr>
                  <a:t>System erfüllt</a:t>
                </a:r>
                <a:br>
                  <a:rPr lang="de-DE" altLang="de-DE" sz="2300" u="none" dirty="0">
                    <a:solidFill>
                      <a:schemeClr val="bg1"/>
                    </a:solidFill>
                    <a:latin typeface="Arial" charset="0"/>
                  </a:rPr>
                </a:br>
                <a:r>
                  <a:rPr lang="de-DE" altLang="de-DE" sz="2300" u="none" dirty="0">
                    <a:solidFill>
                      <a:schemeClr val="bg1"/>
                    </a:solidFill>
                    <a:latin typeface="Arial" charset="0"/>
                  </a:rPr>
                  <a:t>Anforderungen </a:t>
                </a:r>
                <a:br>
                  <a:rPr lang="de-DE" altLang="de-DE" sz="2300" u="none" dirty="0">
                    <a:solidFill>
                      <a:schemeClr val="bg1"/>
                    </a:solidFill>
                    <a:latin typeface="Arial" charset="0"/>
                  </a:rPr>
                </a:br>
                <a:r>
                  <a:rPr lang="de-DE" altLang="de-DE" sz="2300" u="none" dirty="0">
                    <a:solidFill>
                      <a:schemeClr val="bg1"/>
                    </a:solidFill>
                    <a:latin typeface="Arial" charset="0"/>
                  </a:rPr>
                  <a:t>zufriedenstellend</a:t>
                </a:r>
              </a:p>
            </p:txBody>
          </p:sp>
          <p:sp>
            <p:nvSpPr>
              <p:cNvPr id="17" name="U-Turn Arrow 19">
                <a:extLst>
                  <a:ext uri="{FF2B5EF4-FFF2-40B4-BE49-F238E27FC236}">
                    <a16:creationId xmlns:a16="http://schemas.microsoft.com/office/drawing/2014/main" id="{01B4A72A-0D38-2C49-97BF-F02DF3B0D924}"/>
                  </a:ext>
                </a:extLst>
              </p:cNvPr>
              <p:cNvSpPr/>
              <p:nvPr/>
            </p:nvSpPr>
            <p:spPr bwMode="auto">
              <a:xfrm>
                <a:off x="2819194" y="2056601"/>
                <a:ext cx="1142599" cy="763648"/>
              </a:xfrm>
              <a:prstGeom prst="uturnArrow">
                <a:avLst>
                  <a:gd name="adj1" fmla="val 25000"/>
                  <a:gd name="adj2" fmla="val 25000"/>
                  <a:gd name="adj3" fmla="val 25000"/>
                  <a:gd name="adj4" fmla="val 43750"/>
                  <a:gd name="adj5" fmla="val 64676"/>
                </a:avLst>
              </a:prstGeom>
              <a:grpFill/>
              <a:ln w="9525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de-DE" kern="0">
                  <a:solidFill>
                    <a:sysClr val="windowText" lastClr="000000"/>
                  </a:solidFill>
                  <a:latin typeface="Verdana" pitchFamily="-110" charset="0"/>
                  <a:ea typeface="ＭＳ Ｐゴシック" pitchFamily="-110" charset="-128"/>
                  <a:cs typeface="ＭＳ Ｐゴシック" pitchFamily="-110" charset="-128"/>
                </a:endParaRPr>
              </a:p>
            </p:txBody>
          </p:sp>
        </p:grpSp>
        <p:sp>
          <p:nvSpPr>
            <p:cNvPr id="7" name="Down Arrow 21">
              <a:extLst>
                <a:ext uri="{FF2B5EF4-FFF2-40B4-BE49-F238E27FC236}">
                  <a16:creationId xmlns:a16="http://schemas.microsoft.com/office/drawing/2014/main" id="{1B33ACB3-0460-2D46-B25F-CA82B73242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9960" y="1066800"/>
              <a:ext cx="456777" cy="381099"/>
            </a:xfrm>
            <a:prstGeom prst="downArrow">
              <a:avLst>
                <a:gd name="adj1" fmla="val 50000"/>
                <a:gd name="adj2" fmla="val 50000"/>
              </a:avLst>
            </a:prstGeom>
            <a:grpFill/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de-DE" kern="0">
                <a:solidFill>
                  <a:sysClr val="windowText" lastClr="000000"/>
                </a:solidFill>
                <a:ea typeface="ＭＳ Ｐゴシック" charset="0"/>
                <a:cs typeface="ＭＳ Ｐゴシック" charset="0"/>
              </a:endParaRPr>
            </a:p>
          </p:txBody>
        </p:sp>
      </p:grpSp>
      <p:pic>
        <p:nvPicPr>
          <p:cNvPr id="18" name="Picture 16">
            <a:extLst>
              <a:ext uri="{FF2B5EF4-FFF2-40B4-BE49-F238E27FC236}">
                <a16:creationId xmlns:a16="http://schemas.microsoft.com/office/drawing/2014/main" id="{BB77EB6E-D039-7140-98B4-78FD6E7285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6278" y="1375375"/>
            <a:ext cx="1514475" cy="13223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Picture 17">
            <a:extLst>
              <a:ext uri="{FF2B5EF4-FFF2-40B4-BE49-F238E27FC236}">
                <a16:creationId xmlns:a16="http://schemas.microsoft.com/office/drawing/2014/main" id="{131CBA7B-9BF5-D24F-A1E4-027A1C17FF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6681" y="4479823"/>
            <a:ext cx="1974851" cy="15382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Picture 20">
            <a:extLst>
              <a:ext uri="{FF2B5EF4-FFF2-40B4-BE49-F238E27FC236}">
                <a16:creationId xmlns:a16="http://schemas.microsoft.com/office/drawing/2014/main" id="{C79E3CEA-38EE-FC4C-8737-D425478FC5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641" y="4400705"/>
            <a:ext cx="1746251" cy="11049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F7448EE4-1387-D84F-9253-DC6A9B43EA8E}"/>
              </a:ext>
            </a:extLst>
          </p:cNvPr>
          <p:cNvSpPr/>
          <p:nvPr/>
        </p:nvSpPr>
        <p:spPr>
          <a:xfrm rot="943214">
            <a:off x="4163570" y="1707053"/>
            <a:ext cx="7117921" cy="2312808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195853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F07C06B-7644-074B-9833-AD1B97D8C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Arduino</a:t>
            </a:r>
            <a:r>
              <a:rPr lang="de-DE" dirty="0"/>
              <a:t> und </a:t>
            </a:r>
            <a:r>
              <a:rPr lang="de-DE" dirty="0" err="1"/>
              <a:t>Seeed</a:t>
            </a:r>
            <a:r>
              <a:rPr lang="de-DE" dirty="0"/>
              <a:t> Grove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B73C73A-EE92-B04D-B868-FAEC35723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9DC5049A-919B-E24E-A64D-FC996D0985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69875" indent="-220663">
              <a:buFont typeface="Arial" panose="020B0604020202020204" pitchFamily="34" charset="0"/>
              <a:buChar char="•"/>
            </a:pPr>
            <a:r>
              <a:rPr lang="de-DE" sz="1800" dirty="0">
                <a:latin typeface="Arial" panose="020B0604020202020204" pitchFamily="34" charset="0"/>
                <a:cs typeface="Arial" panose="020B0604020202020204" pitchFamily="34" charset="0"/>
              </a:rPr>
              <a:t>Der </a:t>
            </a:r>
            <a:r>
              <a:rPr lang="de-DE" sz="1800" dirty="0" err="1">
                <a:latin typeface="Arial" panose="020B0604020202020204" pitchFamily="34" charset="0"/>
                <a:cs typeface="Arial" panose="020B0604020202020204" pitchFamily="34" charset="0"/>
              </a:rPr>
              <a:t>Arduino</a:t>
            </a:r>
            <a:r>
              <a:rPr lang="de-DE" sz="1800" dirty="0">
                <a:latin typeface="Arial" panose="020B0604020202020204" pitchFamily="34" charset="0"/>
                <a:cs typeface="Arial" panose="020B0604020202020204" pitchFamily="34" charset="0"/>
              </a:rPr>
              <a:t> ist ein Mini-Computer</a:t>
            </a:r>
          </a:p>
          <a:p>
            <a:pPr marL="269875" indent="-220663">
              <a:buFont typeface="Arial" panose="020B0604020202020204" pitchFamily="34" charset="0"/>
              <a:buChar char="•"/>
            </a:pPr>
            <a:r>
              <a:rPr lang="de-DE" sz="1800" dirty="0">
                <a:latin typeface="Arial" panose="020B0604020202020204" pitchFamily="34" charset="0"/>
                <a:cs typeface="Arial" panose="020B0604020202020204" pitchFamily="34" charset="0"/>
              </a:rPr>
              <a:t>Mit dem </a:t>
            </a:r>
            <a:r>
              <a:rPr lang="de-DE" sz="1800" dirty="0" err="1">
                <a:latin typeface="Arial" panose="020B0604020202020204" pitchFamily="34" charset="0"/>
                <a:cs typeface="Arial" panose="020B0604020202020204" pitchFamily="34" charset="0"/>
              </a:rPr>
              <a:t>Arduino</a:t>
            </a:r>
            <a:r>
              <a:rPr lang="de-DE" sz="1800" dirty="0">
                <a:latin typeface="Arial" panose="020B0604020202020204" pitchFamily="34" charset="0"/>
                <a:cs typeface="Arial" panose="020B0604020202020204" pitchFamily="34" charset="0"/>
              </a:rPr>
              <a:t> lassen sich schnell und einfach Sensoren und LEDs oder Motoren ansteuern</a:t>
            </a:r>
          </a:p>
          <a:p>
            <a:pPr marL="269875" indent="-220663">
              <a:buFont typeface="Arial" panose="020B0604020202020204" pitchFamily="34" charset="0"/>
              <a:buChar char="•"/>
            </a:pPr>
            <a:r>
              <a:rPr lang="de-DE" sz="1800" dirty="0">
                <a:latin typeface="Arial" panose="020B0604020202020204" pitchFamily="34" charset="0"/>
                <a:cs typeface="Arial" panose="020B0604020202020204" pitchFamily="34" charset="0"/>
              </a:rPr>
              <a:t>Durch den </a:t>
            </a:r>
            <a:r>
              <a:rPr lang="de-DE" sz="1800" dirty="0" err="1">
                <a:latin typeface="Arial" panose="020B0604020202020204" pitchFamily="34" charset="0"/>
                <a:cs typeface="Arial" panose="020B0604020202020204" pitchFamily="34" charset="0"/>
              </a:rPr>
              <a:t>Arduino</a:t>
            </a:r>
            <a:r>
              <a:rPr lang="de-DE" sz="1800" dirty="0">
                <a:latin typeface="Arial" panose="020B0604020202020204" pitchFamily="34" charset="0"/>
                <a:cs typeface="Arial" panose="020B0604020202020204" pitchFamily="34" charset="0"/>
              </a:rPr>
              <a:t> vereinfacht sich der Umgang mit Elektronik</a:t>
            </a:r>
          </a:p>
          <a:p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55CF3E97-6DC1-D340-A48D-29DAF46FE1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274" y="3406588"/>
            <a:ext cx="5434707" cy="2160296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C94FC5E0-134E-8942-837C-8397ADAF95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6723" y="2428377"/>
            <a:ext cx="5488957" cy="4116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5085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F07C06B-7644-074B-9833-AD1B97D8C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Seeed</a:t>
            </a:r>
            <a:r>
              <a:rPr lang="de-DE" dirty="0"/>
              <a:t> Grove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B73C73A-EE92-B04D-B868-FAEC35723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9DC5049A-919B-E24E-A64D-FC996D0985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Sensoren (Licht, Temperatur, etc.)</a:t>
            </a:r>
          </a:p>
          <a:p>
            <a:r>
              <a:rPr lang="de-DE" dirty="0"/>
              <a:t>Aktoren (Displays, LEDs, Musik, etc.)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D7E2E21B-6BAE-8848-82AF-044DE72569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497" y="3229162"/>
            <a:ext cx="1384300" cy="151130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36BEB226-89CA-E042-A45F-72FDE99627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1580" y="3201963"/>
            <a:ext cx="2423085" cy="143802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3346D215-0AE7-E04F-AE76-B676172D64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67489" y="2822666"/>
            <a:ext cx="2031253" cy="1386091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A1188174-C4FD-BC48-8BF6-0B80E42294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26073" y="4208757"/>
            <a:ext cx="2830356" cy="2122767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21A87F88-03F9-7844-96E4-FEFF9E4471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4785" y="4670390"/>
            <a:ext cx="1451012" cy="1268776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16919C81-EE02-2840-859C-8DE5A7197A9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82007" y="4525409"/>
            <a:ext cx="1807033" cy="1558738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1DB57023-7999-254C-8073-B021B5CD053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91219" y="3849046"/>
            <a:ext cx="3008954" cy="3008954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807A9A62-CE60-9D4A-9B29-5F018694E2C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09316" y="2639086"/>
            <a:ext cx="4588435" cy="3441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1169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9C4CD46-EA1C-7A4F-BD00-5C6C67782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656" y="286604"/>
            <a:ext cx="10396024" cy="911602"/>
          </a:xfrm>
        </p:spPr>
        <p:txBody>
          <a:bodyPr/>
          <a:lstStyle/>
          <a:p>
            <a:r>
              <a:rPr lang="en-GB" b="1" dirty="0" err="1"/>
              <a:t>Nutzungskontext</a:t>
            </a:r>
            <a:endParaRPr lang="en-GB" b="1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B7F73465-6036-CC46-AFE8-07F7490C17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7" name="Abgerundetes Rechteck 6">
            <a:extLst>
              <a:ext uri="{FF2B5EF4-FFF2-40B4-BE49-F238E27FC236}">
                <a16:creationId xmlns:a16="http://schemas.microsoft.com/office/drawing/2014/main" id="{676A3573-2A02-B843-BAA8-D270E33F591E}"/>
              </a:ext>
            </a:extLst>
          </p:cNvPr>
          <p:cNvSpPr/>
          <p:nvPr/>
        </p:nvSpPr>
        <p:spPr>
          <a:xfrm>
            <a:off x="759656" y="2276620"/>
            <a:ext cx="3066757" cy="3601329"/>
          </a:xfrm>
          <a:prstGeom prst="roundRect">
            <a:avLst/>
          </a:prstGeom>
          <a:noFill/>
          <a:ln>
            <a:solidFill>
              <a:srgbClr val="F29B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Abgerundetes Rechteck 7">
            <a:extLst>
              <a:ext uri="{FF2B5EF4-FFF2-40B4-BE49-F238E27FC236}">
                <a16:creationId xmlns:a16="http://schemas.microsoft.com/office/drawing/2014/main" id="{A2F46E9B-FD46-8D4C-9D0B-7B789CD3E1E5}"/>
              </a:ext>
            </a:extLst>
          </p:cNvPr>
          <p:cNvSpPr/>
          <p:nvPr/>
        </p:nvSpPr>
        <p:spPr>
          <a:xfrm>
            <a:off x="4403454" y="2276620"/>
            <a:ext cx="3066757" cy="3601329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" name="Abgerundetes Rechteck 8">
            <a:extLst>
              <a:ext uri="{FF2B5EF4-FFF2-40B4-BE49-F238E27FC236}">
                <a16:creationId xmlns:a16="http://schemas.microsoft.com/office/drawing/2014/main" id="{43C2066F-C0C5-7440-82BA-1DD252701A87}"/>
              </a:ext>
            </a:extLst>
          </p:cNvPr>
          <p:cNvSpPr/>
          <p:nvPr/>
        </p:nvSpPr>
        <p:spPr>
          <a:xfrm>
            <a:off x="8145726" y="2260206"/>
            <a:ext cx="3066757" cy="3601329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06306E1E-F63F-A742-B15D-A986A96A0703}"/>
              </a:ext>
            </a:extLst>
          </p:cNvPr>
          <p:cNvSpPr txBox="1"/>
          <p:nvPr/>
        </p:nvSpPr>
        <p:spPr>
          <a:xfrm>
            <a:off x="824153" y="1359020"/>
            <a:ext cx="31149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 err="1">
                <a:latin typeface="Walkway Expand UltraBold" pitchFamily="2" charset="0"/>
              </a:rPr>
              <a:t>Wer</a:t>
            </a:r>
            <a:r>
              <a:rPr lang="en-GB" sz="2000" dirty="0">
                <a:latin typeface="Walkway Expand UltraBold" pitchFamily="2" charset="0"/>
              </a:rPr>
              <a:t> </a:t>
            </a:r>
            <a:r>
              <a:rPr lang="en-GB" sz="2000" dirty="0" err="1">
                <a:latin typeface="Walkway Expand UltraBold" pitchFamily="2" charset="0"/>
              </a:rPr>
              <a:t>ist</a:t>
            </a:r>
            <a:r>
              <a:rPr lang="en-GB" sz="2000" dirty="0">
                <a:latin typeface="Walkway Expand UltraBold" pitchFamily="2" charset="0"/>
              </a:rPr>
              <a:t> der </a:t>
            </a:r>
            <a:r>
              <a:rPr lang="en-GB" sz="2000" dirty="0" err="1">
                <a:latin typeface="Walkway Expand UltraBold" pitchFamily="2" charset="0"/>
              </a:rPr>
              <a:t>Nutzer</a:t>
            </a:r>
            <a:r>
              <a:rPr lang="en-GB" sz="2000" dirty="0">
                <a:latin typeface="Walkway Expand UltraBold" pitchFamily="2" charset="0"/>
              </a:rPr>
              <a:t>?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91D3B482-6A88-044F-81AF-5DE9757336AA}"/>
              </a:ext>
            </a:extLst>
          </p:cNvPr>
          <p:cNvSpPr/>
          <p:nvPr/>
        </p:nvSpPr>
        <p:spPr>
          <a:xfrm>
            <a:off x="968670" y="3322206"/>
            <a:ext cx="255025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Aft>
                <a:spcPts val="0"/>
              </a:spcAft>
              <a:buFont typeface="Symbol" pitchFamily="2" charset="2"/>
              <a:buChar char=""/>
            </a:pPr>
            <a:r>
              <a:rPr lang="de-DE" dirty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Alter</a:t>
            </a:r>
            <a:endParaRPr lang="de-DE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0"/>
              </a:spcAft>
              <a:buFont typeface="Symbol" pitchFamily="2" charset="2"/>
              <a:buChar char=""/>
            </a:pPr>
            <a:r>
              <a:rPr lang="de-DE" dirty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Geschlecht</a:t>
            </a:r>
            <a:endParaRPr lang="de-DE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0"/>
              </a:spcAft>
              <a:buFont typeface="Symbol" pitchFamily="2" charset="2"/>
              <a:buChar char=""/>
            </a:pPr>
            <a:r>
              <a:rPr lang="de-DE" dirty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Hobbies</a:t>
            </a:r>
            <a:endParaRPr lang="de-DE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0"/>
              </a:spcAft>
              <a:buFont typeface="Symbol" pitchFamily="2" charset="2"/>
              <a:buChar char=""/>
            </a:pPr>
            <a:r>
              <a:rPr lang="de-DE" dirty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Nur du? Oder auch Freunde?</a:t>
            </a:r>
          </a:p>
          <a:p>
            <a:pPr marL="342900" lvl="0" indent="-342900">
              <a:spcAft>
                <a:spcPts val="0"/>
              </a:spcAft>
              <a:buFont typeface="Symbol" pitchFamily="2" charset="2"/>
              <a:buChar char=""/>
            </a:pPr>
            <a:r>
              <a:rPr lang="de-DE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weiteres</a:t>
            </a:r>
            <a:endParaRPr lang="de-DE" sz="1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BE28AAA6-92C7-194D-93E0-01CEF8DF4A54}"/>
              </a:ext>
            </a:extLst>
          </p:cNvPr>
          <p:cNvSpPr txBox="1"/>
          <p:nvPr/>
        </p:nvSpPr>
        <p:spPr>
          <a:xfrm>
            <a:off x="4247864" y="1397320"/>
            <a:ext cx="350288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000" dirty="0">
                <a:latin typeface="Walkway Expand UltraBold" pitchFamily="2" charset="0"/>
              </a:rPr>
              <a:t>Wo </a:t>
            </a:r>
            <a:r>
              <a:rPr lang="en-GB" sz="2000" dirty="0" err="1">
                <a:latin typeface="Walkway Expand UltraBold" pitchFamily="2" charset="0"/>
              </a:rPr>
              <a:t>wird</a:t>
            </a:r>
            <a:r>
              <a:rPr lang="en-GB" sz="2000" dirty="0">
                <a:latin typeface="Walkway Expand UltraBold" pitchFamily="2" charset="0"/>
              </a:rPr>
              <a:t> das System </a:t>
            </a:r>
          </a:p>
          <a:p>
            <a:pPr algn="ctr"/>
            <a:r>
              <a:rPr lang="en-GB" sz="2000" dirty="0" err="1">
                <a:latin typeface="Walkway Expand UltraBold" pitchFamily="2" charset="0"/>
              </a:rPr>
              <a:t>benutzt</a:t>
            </a:r>
            <a:r>
              <a:rPr lang="en-GB" sz="2000" dirty="0">
                <a:latin typeface="Walkway Expand UltraBold" pitchFamily="2" charset="0"/>
              </a:rPr>
              <a:t>?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C60F991A-3B15-2441-BF62-159D85D7BC61}"/>
              </a:ext>
            </a:extLst>
          </p:cNvPr>
          <p:cNvSpPr/>
          <p:nvPr/>
        </p:nvSpPr>
        <p:spPr>
          <a:xfrm>
            <a:off x="4593331" y="3330421"/>
            <a:ext cx="2632222" cy="1231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Aft>
                <a:spcPts val="0"/>
              </a:spcAft>
              <a:buFont typeface="Symbol" pitchFamily="2" charset="2"/>
              <a:buChar char=""/>
            </a:pPr>
            <a:r>
              <a:rPr lang="de-DE" dirty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Draußen? Drinnen?</a:t>
            </a:r>
            <a:endParaRPr lang="de-DE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0"/>
              </a:spcAft>
              <a:buFont typeface="Symbol" pitchFamily="2" charset="2"/>
              <a:buChar char=""/>
            </a:pPr>
            <a:r>
              <a:rPr lang="de-DE" dirty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Laut? Leise?</a:t>
            </a:r>
            <a:endParaRPr lang="de-DE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0"/>
              </a:spcAft>
              <a:buFont typeface="Symbol" pitchFamily="2" charset="2"/>
              <a:buChar char=""/>
            </a:pPr>
            <a:r>
              <a:rPr lang="de-DE" dirty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Hell? Dunkel?</a:t>
            </a:r>
          </a:p>
          <a:p>
            <a:pPr marL="342900" lvl="0" indent="-342900">
              <a:spcAft>
                <a:spcPts val="0"/>
              </a:spcAft>
              <a:buFont typeface="Symbol" pitchFamily="2" charset="2"/>
              <a:buChar char=""/>
            </a:pPr>
            <a:r>
              <a:rPr lang="de-DE" dirty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weiteres</a:t>
            </a:r>
            <a:endParaRPr lang="de-DE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664D7698-C1AC-134A-BBDB-FEE9C1E8A67A}"/>
              </a:ext>
            </a:extLst>
          </p:cNvPr>
          <p:cNvSpPr txBox="1"/>
          <p:nvPr/>
        </p:nvSpPr>
        <p:spPr>
          <a:xfrm>
            <a:off x="8257016" y="1359020"/>
            <a:ext cx="34323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latin typeface="Walkway Expand UltraBold" pitchFamily="2" charset="0"/>
              </a:rPr>
              <a:t>Was </a:t>
            </a:r>
            <a:r>
              <a:rPr lang="en-GB" sz="2000" dirty="0" err="1">
                <a:latin typeface="Walkway Expand UltraBold" pitchFamily="2" charset="0"/>
              </a:rPr>
              <a:t>soll</a:t>
            </a:r>
            <a:r>
              <a:rPr lang="en-GB" sz="2000" dirty="0">
                <a:latin typeface="Walkway Expand UltraBold" pitchFamily="2" charset="0"/>
              </a:rPr>
              <a:t> </a:t>
            </a:r>
            <a:r>
              <a:rPr lang="en-GB" sz="2000" dirty="0" err="1">
                <a:latin typeface="Walkway Expand UltraBold" pitchFamily="2" charset="0"/>
              </a:rPr>
              <a:t>es</a:t>
            </a:r>
            <a:r>
              <a:rPr lang="en-GB" sz="2000" dirty="0">
                <a:latin typeface="Walkway Expand UltraBold" pitchFamily="2" charset="0"/>
              </a:rPr>
              <a:t> </a:t>
            </a:r>
            <a:r>
              <a:rPr lang="en-GB" sz="2000" dirty="0" err="1">
                <a:latin typeface="Walkway Expand UltraBold" pitchFamily="2" charset="0"/>
              </a:rPr>
              <a:t>machen</a:t>
            </a:r>
            <a:r>
              <a:rPr lang="en-GB" sz="2000" dirty="0">
                <a:latin typeface="Walkway Expand UltraBold" pitchFamily="2" charset="0"/>
              </a:rPr>
              <a:t>?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912E36A5-FBD9-E441-9A6A-DD451377B492}"/>
              </a:ext>
            </a:extLst>
          </p:cNvPr>
          <p:cNvSpPr/>
          <p:nvPr/>
        </p:nvSpPr>
        <p:spPr>
          <a:xfrm>
            <a:off x="8257016" y="3287468"/>
            <a:ext cx="284417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Aft>
                <a:spcPts val="0"/>
              </a:spcAft>
              <a:buFont typeface="Symbol" pitchFamily="2" charset="2"/>
              <a:buChar char=""/>
            </a:pPr>
            <a:r>
              <a:rPr lang="de-DE" dirty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Was soll es für den Nutzer machen?</a:t>
            </a:r>
            <a:endParaRPr lang="de-DE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0"/>
              </a:spcAft>
              <a:buFont typeface="Symbol" pitchFamily="2" charset="2"/>
              <a:buChar char=""/>
            </a:pPr>
            <a:r>
              <a:rPr lang="de-DE" dirty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Wie auf seine Umgebung reagieren?</a:t>
            </a:r>
          </a:p>
        </p:txBody>
      </p:sp>
    </p:spTree>
    <p:extLst>
      <p:ext uri="{BB962C8B-B14F-4D97-AF65-F5344CB8AC3E}">
        <p14:creationId xmlns:p14="http://schemas.microsoft.com/office/powerpoint/2010/main" val="2562120868"/>
      </p:ext>
    </p:extLst>
  </p:cSld>
  <p:clrMapOvr>
    <a:masterClrMapping/>
  </p:clrMapOvr>
</p:sld>
</file>

<file path=ppt/theme/theme1.xml><?xml version="1.0" encoding="utf-8"?>
<a:theme xmlns:a="http://schemas.openxmlformats.org/drawingml/2006/main" name="Rückblick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Benutzerdefiniert 2">
      <a:majorFont>
        <a:latin typeface="Walkway Expand UltraBold"/>
        <a:ea typeface=""/>
        <a:cs typeface=""/>
      </a:majorFont>
      <a:minorFont>
        <a:latin typeface="Arial"/>
        <a:ea typeface=""/>
        <a:cs typeface="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385</Words>
  <Application>Microsoft Macintosh PowerPoint</Application>
  <PresentationFormat>Breitbild</PresentationFormat>
  <Paragraphs>110</Paragraphs>
  <Slides>15</Slides>
  <Notes>8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10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15</vt:i4>
      </vt:variant>
    </vt:vector>
  </HeadingPairs>
  <TitlesOfParts>
    <vt:vector size="26" baseType="lpstr">
      <vt:lpstr>ＭＳ Ｐゴシック</vt:lpstr>
      <vt:lpstr>ＭＳ Ｐゴシック</vt:lpstr>
      <vt:lpstr>Arial</vt:lpstr>
      <vt:lpstr>Calibri</vt:lpstr>
      <vt:lpstr>Symbol</vt:lpstr>
      <vt:lpstr>Times New Roman</vt:lpstr>
      <vt:lpstr>Verdana</vt:lpstr>
      <vt:lpstr>Walkway Expand UltraBold</vt:lpstr>
      <vt:lpstr>Walkway UltraExpand Bold</vt:lpstr>
      <vt:lpstr>Wingdings</vt:lpstr>
      <vt:lpstr>Rückblick</vt:lpstr>
      <vt:lpstr>PowerPoint-Präsentation</vt:lpstr>
      <vt:lpstr>Fragebogen</vt:lpstr>
      <vt:lpstr>Was sind intelligente Umgebungen?</vt:lpstr>
      <vt:lpstr>Was machen wir?</vt:lpstr>
      <vt:lpstr>Nutzerzentrierter Designprozess</vt:lpstr>
      <vt:lpstr>Nutzerzentrierter Designprozess</vt:lpstr>
      <vt:lpstr>Arduino und Seeed Grove</vt:lpstr>
      <vt:lpstr>Seeed Grove</vt:lpstr>
      <vt:lpstr>Nutzungskontext</vt:lpstr>
      <vt:lpstr>Präsentation</vt:lpstr>
      <vt:lpstr>mBlock</vt:lpstr>
      <vt:lpstr>mBlock</vt:lpstr>
      <vt:lpstr>Übung: Das erste Programm</vt:lpstr>
      <vt:lpstr>Box Designer</vt:lpstr>
      <vt:lpstr>Präsentation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smile</dc:title>
  <dc:creator>Filiz</dc:creator>
  <cp:lastModifiedBy>Erika Root</cp:lastModifiedBy>
  <cp:revision>204</cp:revision>
  <dcterms:created xsi:type="dcterms:W3CDTF">2017-05-04T08:31:21Z</dcterms:created>
  <dcterms:modified xsi:type="dcterms:W3CDTF">2020-01-10T09:53:55Z</dcterms:modified>
</cp:coreProperties>
</file>